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6"/>
  </p:notesMasterIdLst>
  <p:handoutMasterIdLst>
    <p:handoutMasterId r:id="rId57"/>
  </p:handoutMasterIdLst>
  <p:sldIdLst>
    <p:sldId id="2979" r:id="rId2"/>
    <p:sldId id="3055" r:id="rId3"/>
    <p:sldId id="2744" r:id="rId4"/>
    <p:sldId id="3056" r:id="rId5"/>
    <p:sldId id="3057" r:id="rId6"/>
    <p:sldId id="1731" r:id="rId7"/>
    <p:sldId id="3058" r:id="rId8"/>
    <p:sldId id="2211" r:id="rId9"/>
    <p:sldId id="2208" r:id="rId10"/>
    <p:sldId id="2999" r:id="rId11"/>
    <p:sldId id="3000" r:id="rId12"/>
    <p:sldId id="1833" r:id="rId13"/>
    <p:sldId id="1863" r:id="rId14"/>
    <p:sldId id="1835" r:id="rId15"/>
    <p:sldId id="2214" r:id="rId16"/>
    <p:sldId id="285" r:id="rId17"/>
    <p:sldId id="2752" r:id="rId18"/>
    <p:sldId id="2754" r:id="rId19"/>
    <p:sldId id="2755" r:id="rId20"/>
    <p:sldId id="1748" r:id="rId21"/>
    <p:sldId id="1750" r:id="rId22"/>
    <p:sldId id="2756" r:id="rId23"/>
    <p:sldId id="2430" r:id="rId24"/>
    <p:sldId id="2998" r:id="rId25"/>
    <p:sldId id="1838" r:id="rId26"/>
    <p:sldId id="2215" r:id="rId27"/>
    <p:sldId id="2757" r:id="rId28"/>
    <p:sldId id="3001" r:id="rId29"/>
    <p:sldId id="2623" r:id="rId30"/>
    <p:sldId id="1719" r:id="rId31"/>
    <p:sldId id="2625" r:id="rId32"/>
    <p:sldId id="2626" r:id="rId33"/>
    <p:sldId id="1855" r:id="rId34"/>
    <p:sldId id="3060" r:id="rId35"/>
    <p:sldId id="1815" r:id="rId36"/>
    <p:sldId id="1814" r:id="rId37"/>
    <p:sldId id="3061" r:id="rId38"/>
    <p:sldId id="1816" r:id="rId39"/>
    <p:sldId id="2761" r:id="rId40"/>
    <p:sldId id="1747" r:id="rId41"/>
    <p:sldId id="2750" r:id="rId42"/>
    <p:sldId id="2991" r:id="rId43"/>
    <p:sldId id="1813" r:id="rId44"/>
    <p:sldId id="1796" r:id="rId45"/>
    <p:sldId id="1787" r:id="rId46"/>
    <p:sldId id="1803" r:id="rId47"/>
    <p:sldId id="1804" r:id="rId48"/>
    <p:sldId id="1758" r:id="rId49"/>
    <p:sldId id="3062" r:id="rId50"/>
    <p:sldId id="3063" r:id="rId51"/>
    <p:sldId id="3059" r:id="rId52"/>
    <p:sldId id="2218" r:id="rId53"/>
    <p:sldId id="1805" r:id="rId54"/>
    <p:sldId id="18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A6FB79"/>
    <a:srgbClr val="D0D0D0"/>
    <a:srgbClr val="2C895B"/>
    <a:srgbClr val="A6FCA9"/>
    <a:srgbClr val="D5FDA9"/>
    <a:srgbClr val="F37440"/>
    <a:srgbClr val="F3E9D5"/>
    <a:srgbClr val="788965"/>
    <a:srgbClr val="738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8" autoAdjust="0"/>
    <p:restoredTop sz="97532"/>
  </p:normalViewPr>
  <p:slideViewPr>
    <p:cSldViewPr snapToGrid="0" snapToObjects="1">
      <p:cViewPr varScale="1">
        <p:scale>
          <a:sx n="85" d="100"/>
          <a:sy n="85" d="100"/>
        </p:scale>
        <p:origin x="42" y="153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6/5/2024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lking Arizona: February 2018">
            <a:extLst>
              <a:ext uri="{FF2B5EF4-FFF2-40B4-BE49-F238E27FC236}">
                <a16:creationId xmlns:a16="http://schemas.microsoft.com/office/drawing/2014/main" id="{B4D9118A-DBFC-DC98-6997-9578A7F33A6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4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2" r:id="rId6"/>
    <p:sldLayoutId id="2147483773" r:id="rId7"/>
    <p:sldLayoutId id="2147483795" r:id="rId8"/>
    <p:sldLayoutId id="2147483796" r:id="rId9"/>
    <p:sldLayoutId id="2147483778" r:id="rId10"/>
    <p:sldLayoutId id="2147483779" r:id="rId11"/>
    <p:sldLayoutId id="2147483790" r:id="rId12"/>
    <p:sldLayoutId id="2147483793" r:id="rId13"/>
    <p:sldLayoutId id="214748379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8.png"/><Relationship Id="rId17" Type="http://schemas.openxmlformats.org/officeDocument/2006/relationships/image" Target="../media/image8.tiff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../tags/tag1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9.png"/><Relationship Id="rId4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tags" Target="../tags/tag38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34" Type="http://schemas.openxmlformats.org/officeDocument/2006/relationships/tags" Target="../tags/tag46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openxmlformats.org/officeDocument/2006/relationships/tags" Target="../tags/tag4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31" Type="http://schemas.openxmlformats.org/officeDocument/2006/relationships/tags" Target="../tags/tag43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tags" Target="../tags/tag72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34" Type="http://schemas.openxmlformats.org/officeDocument/2006/relationships/tags" Target="../tags/tag80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tags" Target="../tags/tag71.xml"/><Relationship Id="rId33" Type="http://schemas.openxmlformats.org/officeDocument/2006/relationships/tags" Target="../tags/tag79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tags" Target="../tags/tag75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32" Type="http://schemas.openxmlformats.org/officeDocument/2006/relationships/tags" Target="../tags/tag78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tags" Target="../tags/tag74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tags" Target="../tags/tag77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tags" Target="../tags/tag73.xml"/><Relationship Id="rId30" Type="http://schemas.openxmlformats.org/officeDocument/2006/relationships/tags" Target="../tags/tag76.xml"/><Relationship Id="rId35" Type="http://schemas.openxmlformats.org/officeDocument/2006/relationships/slideLayout" Target="../slideLayouts/slideLayout4.xml"/><Relationship Id="rId8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tags" Target="../tags/tag10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101.xml"/><Relationship Id="rId34" Type="http://schemas.openxmlformats.org/officeDocument/2006/relationships/tags" Target="../tags/tag114.xml"/><Relationship Id="rId50" Type="http://schemas.openxmlformats.org/officeDocument/2006/relationships/tags" Target="NULL"/><Relationship Id="rId55" Type="http://schemas.openxmlformats.org/officeDocument/2006/relationships/image" Target="../media/image590.png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9" Type="http://schemas.openxmlformats.org/officeDocument/2006/relationships/tags" Target="../tags/tag109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tags" Target="../tags/tag112.xml"/><Relationship Id="rId37" Type="http://schemas.openxmlformats.org/officeDocument/2006/relationships/tags" Target="../tags/tag117.xml"/><Relationship Id="rId40" Type="http://schemas.openxmlformats.org/officeDocument/2006/relationships/image" Target="../media/image74.png"/><Relationship Id="rId53" Type="http://schemas.openxmlformats.org/officeDocument/2006/relationships/image" Target="../media/image650.png"/><Relationship Id="rId58" Type="http://schemas.openxmlformats.org/officeDocument/2006/relationships/tags" Target="../tags/tag82.xml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tags" Target="../tags/tag108.xml"/><Relationship Id="rId36" Type="http://schemas.openxmlformats.org/officeDocument/2006/relationships/tags" Target="../tags/tag116.xml"/><Relationship Id="rId57" Type="http://schemas.openxmlformats.org/officeDocument/2006/relationships/image" Target="../media/image631.pn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tags" Target="../tags/tag111.xml"/><Relationship Id="rId52" Type="http://schemas.openxmlformats.org/officeDocument/2006/relationships/tags" Target="../tags/tag88.xml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tags" Target="../tags/tag107.xml"/><Relationship Id="rId30" Type="http://schemas.openxmlformats.org/officeDocument/2006/relationships/tags" Target="../tags/tag110.xml"/><Relationship Id="rId35" Type="http://schemas.openxmlformats.org/officeDocument/2006/relationships/tags" Target="../tags/tag115.xml"/><Relationship Id="rId56" Type="http://schemas.openxmlformats.org/officeDocument/2006/relationships/tags" Target="../tags/tag81.xml"/><Relationship Id="rId8" Type="http://schemas.openxmlformats.org/officeDocument/2006/relationships/tags" Target="../tags/tag88.xml"/><Relationship Id="rId51" Type="http://schemas.openxmlformats.org/officeDocument/2006/relationships/image" Target="NULL"/><Relationship Id="rId3" Type="http://schemas.openxmlformats.org/officeDocument/2006/relationships/tags" Target="../tags/tag83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tags" Target="../tags/tag113.xml"/><Relationship Id="rId38" Type="http://schemas.openxmlformats.org/officeDocument/2006/relationships/tags" Target="../tags/tag118.xml"/><Relationship Id="rId59" Type="http://schemas.openxmlformats.org/officeDocument/2006/relationships/image" Target="../media/image630.png"/><Relationship Id="rId20" Type="http://schemas.openxmlformats.org/officeDocument/2006/relationships/tags" Target="../tags/tag100.xml"/><Relationship Id="rId54" Type="http://schemas.openxmlformats.org/officeDocument/2006/relationships/tags" Target="../tags/tag86.xml"/><Relationship Id="rId1" Type="http://schemas.openxmlformats.org/officeDocument/2006/relationships/tags" Target="../tags/tag81.xml"/><Relationship Id="rId6" Type="http://schemas.openxmlformats.org/officeDocument/2006/relationships/tags" Target="../tags/tag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9" Type="http://schemas.openxmlformats.org/officeDocument/2006/relationships/tags" Target="../tags/tag160.xml"/><Relationship Id="rId21" Type="http://schemas.openxmlformats.org/officeDocument/2006/relationships/tags" Target="../tags/tag142.xml"/><Relationship Id="rId34" Type="http://schemas.openxmlformats.org/officeDocument/2006/relationships/tags" Target="../tags/tag155.xml"/><Relationship Id="rId42" Type="http://schemas.openxmlformats.org/officeDocument/2006/relationships/tags" Target="../tags/tag163.xml"/><Relationship Id="rId7" Type="http://schemas.openxmlformats.org/officeDocument/2006/relationships/tags" Target="../tags/tag128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tags" Target="../tags/tag150.xml"/><Relationship Id="rId41" Type="http://schemas.openxmlformats.org/officeDocument/2006/relationships/tags" Target="../tags/tag162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tags" Target="../tags/tag153.xml"/><Relationship Id="rId37" Type="http://schemas.openxmlformats.org/officeDocument/2006/relationships/tags" Target="../tags/tag158.xml"/><Relationship Id="rId40" Type="http://schemas.openxmlformats.org/officeDocument/2006/relationships/tags" Target="../tags/tag161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36" Type="http://schemas.openxmlformats.org/officeDocument/2006/relationships/tags" Target="../tags/tag157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tags" Target="../tags/tag15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tags" Target="../tags/tag151.xml"/><Relationship Id="rId35" Type="http://schemas.openxmlformats.org/officeDocument/2006/relationships/tags" Target="../tags/tag156.xml"/><Relationship Id="rId43" Type="http://schemas.openxmlformats.org/officeDocument/2006/relationships/tags" Target="../tags/tag164.xml"/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tags" Target="../tags/tag154.xml"/><Relationship Id="rId38" Type="http://schemas.openxmlformats.org/officeDocument/2006/relationships/tags" Target="../tags/tag1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tags" Target="../tags/tag177.xml"/><Relationship Id="rId18" Type="http://schemas.openxmlformats.org/officeDocument/2006/relationships/tags" Target="../tags/tag182.xml"/><Relationship Id="rId26" Type="http://schemas.openxmlformats.org/officeDocument/2006/relationships/tags" Target="../tags/tag190.xml"/><Relationship Id="rId3" Type="http://schemas.openxmlformats.org/officeDocument/2006/relationships/tags" Target="../tags/tag167.xml"/><Relationship Id="rId21" Type="http://schemas.openxmlformats.org/officeDocument/2006/relationships/tags" Target="../tags/tag185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17" Type="http://schemas.openxmlformats.org/officeDocument/2006/relationships/tags" Target="../tags/tag181.xml"/><Relationship Id="rId25" Type="http://schemas.openxmlformats.org/officeDocument/2006/relationships/tags" Target="../tags/tag189.xml"/><Relationship Id="rId2" Type="http://schemas.openxmlformats.org/officeDocument/2006/relationships/tags" Target="../tags/tag166.xml"/><Relationship Id="rId16" Type="http://schemas.openxmlformats.org/officeDocument/2006/relationships/tags" Target="../tags/tag180.xml"/><Relationship Id="rId20" Type="http://schemas.openxmlformats.org/officeDocument/2006/relationships/tags" Target="../tags/tag184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24" Type="http://schemas.openxmlformats.org/officeDocument/2006/relationships/tags" Target="../tags/tag188.xml"/><Relationship Id="rId5" Type="http://schemas.openxmlformats.org/officeDocument/2006/relationships/tags" Target="../tags/tag169.xml"/><Relationship Id="rId15" Type="http://schemas.openxmlformats.org/officeDocument/2006/relationships/tags" Target="../tags/tag179.xml"/><Relationship Id="rId23" Type="http://schemas.openxmlformats.org/officeDocument/2006/relationships/tags" Target="../tags/tag18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74.xml"/><Relationship Id="rId19" Type="http://schemas.openxmlformats.org/officeDocument/2006/relationships/tags" Target="../tags/tag183.xml"/><Relationship Id="rId4" Type="http://schemas.openxmlformats.org/officeDocument/2006/relationships/tags" Target="../tags/tag168.xml"/><Relationship Id="rId9" Type="http://schemas.openxmlformats.org/officeDocument/2006/relationships/tags" Target="../tags/tag173.xml"/><Relationship Id="rId14" Type="http://schemas.openxmlformats.org/officeDocument/2006/relationships/tags" Target="../tags/tag178.xml"/><Relationship Id="rId22" Type="http://schemas.openxmlformats.org/officeDocument/2006/relationships/tags" Target="../tags/tag186.xml"/><Relationship Id="rId27" Type="http://schemas.openxmlformats.org/officeDocument/2006/relationships/tags" Target="../tags/tag19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5425959-3908-E2D5-5829-DFEA87320FAD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A8DA7F-A489-9E59-514A-4CF2E648EB9C}"/>
              </a:ext>
            </a:extLst>
          </p:cNvPr>
          <p:cNvSpPr txBox="1">
            <a:spLocks/>
          </p:cNvSpPr>
          <p:nvPr/>
        </p:nvSpPr>
        <p:spPr>
          <a:xfrm>
            <a:off x="132079" y="6312861"/>
            <a:ext cx="587427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Cao Session. Slides Credit Keith Muller 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374237-BA8C-64B5-72C1-A5AC3B4264B6}"/>
              </a:ext>
            </a:extLst>
          </p:cNvPr>
          <p:cNvSpPr txBox="1">
            <a:spLocks/>
          </p:cNvSpPr>
          <p:nvPr/>
        </p:nvSpPr>
        <p:spPr>
          <a:xfrm>
            <a:off x="4059811" y="1492341"/>
            <a:ext cx="4072378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Numbers Data and Memory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C9AEC63-C178-1192-1B83-C5F7B9708D0C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38CBFE-27FD-3F3A-68FC-36EFFEAEFC59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8A1251-4A8A-FEA5-1AFA-4E50B0163841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322015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598CE11-B5DF-4A46-8963-FDB4A8CE68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421" y="592711"/>
            <a:ext cx="5786755" cy="617455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3742C-7F14-F14A-8839-67CBBF203E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544" y="2660729"/>
            <a:ext cx="6276877" cy="30542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ost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ignificant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it as a sign bit</a:t>
            </a:r>
          </a:p>
          <a:p>
            <a:pPr lvl="1"/>
            <a:r>
              <a:rPr lang="en-US" dirty="0"/>
              <a:t>0 as the MSB represents positive numbers</a:t>
            </a:r>
          </a:p>
          <a:p>
            <a:pPr lvl="1"/>
            <a:r>
              <a:rPr lang="en-US" dirty="0"/>
              <a:t>1 as the MSB represents negative numbers</a:t>
            </a:r>
          </a:p>
          <a:p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(oops) representations for </a:t>
            </a:r>
            <a:r>
              <a:rPr lang="en-US" dirty="0">
                <a:solidFill>
                  <a:srgbClr val="0070C0"/>
                </a:solidFill>
              </a:rPr>
              <a:t>zero: 0000, 1000</a:t>
            </a:r>
          </a:p>
          <a:p>
            <a:r>
              <a:rPr lang="en-US" dirty="0"/>
              <a:t>Tricky Math (must handle sign bit independently)</a:t>
            </a:r>
            <a:endParaRPr lang="en-US" dirty="0"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Positive and Negatives “</a:t>
            </a:r>
            <a:r>
              <a:rPr lang="en-US" sz="2000" i="1" dirty="0">
                <a:solidFill>
                  <a:schemeClr val="accent1"/>
                </a:solidFill>
                <a:cs typeface="Calibri" panose="020F0502020204030204" pitchFamily="34" charset="0"/>
              </a:rPr>
              <a:t>increment</a:t>
            </a:r>
            <a:r>
              <a:rPr lang="en-US" sz="2000" dirty="0">
                <a:solidFill>
                  <a:schemeClr val="accent1"/>
                </a:solidFill>
                <a:cs typeface="Calibri" panose="020F0502020204030204" pitchFamily="34" charset="0"/>
              </a:rPr>
              <a:t>” (+1) in the </a:t>
            </a:r>
            <a:r>
              <a:rPr lang="en-US" sz="2000" dirty="0">
                <a:solidFill>
                  <a:srgbClr val="C00000"/>
                </a:solidFill>
                <a:cs typeface="Calibri" panose="020F0502020204030204" pitchFamily="34" charset="0"/>
              </a:rPr>
              <a:t>opposite directions!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8AA38-9BCA-4B45-AB05-B7813A5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06" y="108545"/>
            <a:ext cx="10515600" cy="525732"/>
          </a:xfrm>
        </p:spPr>
        <p:txBody>
          <a:bodyPr/>
          <a:lstStyle/>
          <a:p>
            <a:r>
              <a:rPr lang="en-US" dirty="0"/>
              <a:t>Negative Integer Numbers: Sign + Magnitude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8B108-4530-524C-98D1-73AF40AB0529}"/>
              </a:ext>
            </a:extLst>
          </p:cNvPr>
          <p:cNvSpPr txBox="1"/>
          <p:nvPr/>
        </p:nvSpPr>
        <p:spPr>
          <a:xfrm>
            <a:off x="376462" y="1323114"/>
            <a:ext cx="1383712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Sign bit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D11E3-F657-6A46-9246-8CDE7CD120F7}"/>
              </a:ext>
            </a:extLst>
          </p:cNvPr>
          <p:cNvSpPr txBox="1"/>
          <p:nvPr/>
        </p:nvSpPr>
        <p:spPr>
          <a:xfrm>
            <a:off x="1759701" y="1325697"/>
            <a:ext cx="4435695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Remaining bits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38E720-01C8-1E40-A2D6-64A383FD85E4}"/>
              </a:ext>
            </a:extLst>
          </p:cNvPr>
          <p:cNvSpPr txBox="1"/>
          <p:nvPr/>
        </p:nvSpPr>
        <p:spPr>
          <a:xfrm>
            <a:off x="300999" y="10360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F3A27-2E03-2F4F-B231-AA821C0E20F2}"/>
              </a:ext>
            </a:extLst>
          </p:cNvPr>
          <p:cNvSpPr txBox="1"/>
          <p:nvPr/>
        </p:nvSpPr>
        <p:spPr>
          <a:xfrm>
            <a:off x="1770023" y="10188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ACB54-95CF-0B4F-BDD8-4D828F5392DD}"/>
              </a:ext>
            </a:extLst>
          </p:cNvPr>
          <p:cNvSpPr txBox="1"/>
          <p:nvPr/>
        </p:nvSpPr>
        <p:spPr>
          <a:xfrm>
            <a:off x="5957889" y="10360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5349C-7649-144D-B1C9-569FA8C05677}"/>
              </a:ext>
            </a:extLst>
          </p:cNvPr>
          <p:cNvSpPr txBox="1"/>
          <p:nvPr/>
        </p:nvSpPr>
        <p:spPr>
          <a:xfrm>
            <a:off x="1684302" y="1787845"/>
            <a:ext cx="78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MSB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44EF4-2699-D44E-AB3C-1290B62DED91}"/>
              </a:ext>
            </a:extLst>
          </p:cNvPr>
          <p:cNvSpPr txBox="1"/>
          <p:nvPr/>
        </p:nvSpPr>
        <p:spPr>
          <a:xfrm>
            <a:off x="727350" y="560287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these numbers show bit position </a:t>
            </a:r>
            <a:r>
              <a:rPr lang="en-US" b="1" i="1" dirty="0">
                <a:solidFill>
                  <a:srgbClr val="00B050"/>
                </a:solidFill>
              </a:rPr>
              <a:t>boundaries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6254DF-6E6B-E240-8B8A-91C170E755E8}"/>
              </a:ext>
            </a:extLst>
          </p:cNvPr>
          <p:cNvCxnSpPr>
            <a:cxnSpLocks/>
          </p:cNvCxnSpPr>
          <p:nvPr/>
        </p:nvCxnSpPr>
        <p:spPr>
          <a:xfrm flipH="1">
            <a:off x="1930975" y="906803"/>
            <a:ext cx="6861" cy="196664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9C256E-F3DC-7E4B-AAF1-98BF9DD4C44E}"/>
              </a:ext>
            </a:extLst>
          </p:cNvPr>
          <p:cNvCxnSpPr>
            <a:cxnSpLocks/>
          </p:cNvCxnSpPr>
          <p:nvPr/>
        </p:nvCxnSpPr>
        <p:spPr>
          <a:xfrm flipH="1">
            <a:off x="562928" y="807431"/>
            <a:ext cx="336643" cy="39612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885354-0EF4-734B-89B2-21D50BAA49D5}"/>
              </a:ext>
            </a:extLst>
          </p:cNvPr>
          <p:cNvCxnSpPr>
            <a:cxnSpLocks/>
          </p:cNvCxnSpPr>
          <p:nvPr/>
        </p:nvCxnSpPr>
        <p:spPr>
          <a:xfrm>
            <a:off x="5266730" y="853924"/>
            <a:ext cx="798451" cy="312435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251B5B-6593-C54B-AE68-0349B4A15D76}"/>
              </a:ext>
            </a:extLst>
          </p:cNvPr>
          <p:cNvSpPr txBox="1"/>
          <p:nvPr/>
        </p:nvSpPr>
        <p:spPr>
          <a:xfrm>
            <a:off x="5656306" y="180854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LSB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78794F-E481-3544-89AC-FC302E4B2F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961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D182DE-993D-A34F-AB8D-D256FFBA707F}"/>
              </a:ext>
            </a:extLst>
          </p:cNvPr>
          <p:cNvSpPr/>
          <p:nvPr/>
        </p:nvSpPr>
        <p:spPr>
          <a:xfrm>
            <a:off x="3092391" y="1922520"/>
            <a:ext cx="4286767" cy="3712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6AF2F-4422-054E-BB43-73238C3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7" y="151178"/>
            <a:ext cx="10515600" cy="505448"/>
          </a:xfrm>
        </p:spPr>
        <p:txBody>
          <a:bodyPr/>
          <a:lstStyle/>
          <a:p>
            <a:r>
              <a:rPr lang="en-US" dirty="0"/>
              <a:t>Signed Magnitude Examples (Sign bit is always MSB)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F39828-2E60-0F49-9243-2D34F11442F2}"/>
              </a:ext>
            </a:extLst>
          </p:cNvPr>
          <p:cNvGrpSpPr/>
          <p:nvPr/>
        </p:nvGrpSpPr>
        <p:grpSpPr>
          <a:xfrm>
            <a:off x="331200" y="2159041"/>
            <a:ext cx="2288660" cy="3366309"/>
            <a:chOff x="68820" y="1169618"/>
            <a:chExt cx="3259878" cy="41690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435457-4436-0543-B056-77328201B649}"/>
                </a:ext>
              </a:extLst>
            </p:cNvPr>
            <p:cNvSpPr txBox="1"/>
            <p:nvPr/>
          </p:nvSpPr>
          <p:spPr>
            <a:xfrm>
              <a:off x="404853" y="116961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110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4C3C745-1BAB-BA4C-867C-C85EAF91B284}"/>
                </a:ext>
              </a:extLst>
            </p:cNvPr>
            <p:cNvSpPr/>
            <p:nvPr/>
          </p:nvSpPr>
          <p:spPr>
            <a:xfrm rot="16200000">
              <a:off x="591219" y="2114924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29E96-2D50-4540-90D5-BFC27A78C260}"/>
                </a:ext>
              </a:extLst>
            </p:cNvPr>
            <p:cNvSpPr txBox="1"/>
            <p:nvPr/>
          </p:nvSpPr>
          <p:spPr>
            <a:xfrm>
              <a:off x="177838" y="2602410"/>
              <a:ext cx="1251681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11A8CA5A-6BDC-404A-8736-16779CFE7B0F}"/>
                </a:ext>
              </a:extLst>
            </p:cNvPr>
            <p:cNvSpPr/>
            <p:nvPr/>
          </p:nvSpPr>
          <p:spPr>
            <a:xfrm rot="16200000">
              <a:off x="1983080" y="1499485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B462E-B1C4-764C-B48A-75450755EEAA}"/>
                </a:ext>
              </a:extLst>
            </p:cNvPr>
            <p:cNvSpPr txBox="1"/>
            <p:nvPr/>
          </p:nvSpPr>
          <p:spPr>
            <a:xfrm>
              <a:off x="2018309" y="2613469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FDACC8-CE3D-A44E-A291-D958F0EAE532}"/>
                </a:ext>
              </a:extLst>
            </p:cNvPr>
            <p:cNvSpPr txBox="1"/>
            <p:nvPr/>
          </p:nvSpPr>
          <p:spPr>
            <a:xfrm>
              <a:off x="282284" y="3333958"/>
              <a:ext cx="2923845" cy="1257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011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EE018D0-4148-D148-8BF5-D28FF9B40B36}"/>
                </a:ext>
              </a:extLst>
            </p:cNvPr>
            <p:cNvSpPr/>
            <p:nvPr/>
          </p:nvSpPr>
          <p:spPr>
            <a:xfrm rot="16200000">
              <a:off x="529859" y="4254540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2C309-9EA5-5D41-A3F0-5B0714215CDC}"/>
                </a:ext>
              </a:extLst>
            </p:cNvPr>
            <p:cNvSpPr txBox="1"/>
            <p:nvPr/>
          </p:nvSpPr>
          <p:spPr>
            <a:xfrm>
              <a:off x="68820" y="4755717"/>
              <a:ext cx="1365844" cy="419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B80551-6C28-6D4C-8D80-6DEC54B2BEAB}"/>
                </a:ext>
              </a:extLst>
            </p:cNvPr>
            <p:cNvSpPr/>
            <p:nvPr/>
          </p:nvSpPr>
          <p:spPr>
            <a:xfrm rot="16200000">
              <a:off x="1860511" y="3648401"/>
              <a:ext cx="457200" cy="168522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96B02-9634-F843-BA30-9565C2BF49B8}"/>
                </a:ext>
              </a:extLst>
            </p:cNvPr>
            <p:cNvSpPr txBox="1"/>
            <p:nvPr/>
          </p:nvSpPr>
          <p:spPr>
            <a:xfrm>
              <a:off x="1876541" y="4766938"/>
              <a:ext cx="507340" cy="571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1C2BA-E61E-684E-A501-57A068D79A70}"/>
              </a:ext>
            </a:extLst>
          </p:cNvPr>
          <p:cNvGrpSpPr/>
          <p:nvPr/>
        </p:nvGrpSpPr>
        <p:grpSpPr>
          <a:xfrm>
            <a:off x="7814674" y="2103870"/>
            <a:ext cx="4020726" cy="3398863"/>
            <a:chOff x="2987965" y="1363445"/>
            <a:chExt cx="5486932" cy="39881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D54DD-8C9E-9B4A-A070-3FA17B6A641A}"/>
                </a:ext>
              </a:extLst>
            </p:cNvPr>
            <p:cNvSpPr txBox="1"/>
            <p:nvPr/>
          </p:nvSpPr>
          <p:spPr>
            <a:xfrm>
              <a:off x="3259322" y="1363445"/>
              <a:ext cx="5215575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0</a:t>
              </a:r>
              <a:r>
                <a:rPr lang="en-US" sz="6000" dirty="0"/>
                <a:t> 0000000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C042F0C4-8099-3742-A879-1D78D10AB9F2}"/>
                </a:ext>
              </a:extLst>
            </p:cNvPr>
            <p:cNvSpPr/>
            <p:nvPr/>
          </p:nvSpPr>
          <p:spPr>
            <a:xfrm rot="16200000">
              <a:off x="3405678" y="2217928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001836-088D-714D-8268-2FEEC992E3E8}"/>
                </a:ext>
              </a:extLst>
            </p:cNvPr>
            <p:cNvSpPr txBox="1"/>
            <p:nvPr/>
          </p:nvSpPr>
          <p:spPr>
            <a:xfrm>
              <a:off x="2987965" y="2688339"/>
              <a:ext cx="1199220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positive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57ADEB6-EB54-9549-8992-93A302781FDB}"/>
                </a:ext>
              </a:extLst>
            </p:cNvPr>
            <p:cNvSpPr/>
            <p:nvPr/>
          </p:nvSpPr>
          <p:spPr>
            <a:xfrm rot="16200000">
              <a:off x="6055096" y="460868"/>
              <a:ext cx="457200" cy="3953148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FE54D-AD19-5849-8B46-DCC53D7F243E}"/>
                </a:ext>
              </a:extLst>
            </p:cNvPr>
            <p:cNvSpPr txBox="1"/>
            <p:nvPr/>
          </p:nvSpPr>
          <p:spPr>
            <a:xfrm>
              <a:off x="6080033" y="2643693"/>
              <a:ext cx="486076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D3FDD-908D-A343-903C-0F9F7C0BB0AE}"/>
                </a:ext>
              </a:extLst>
            </p:cNvPr>
            <p:cNvSpPr txBox="1"/>
            <p:nvPr/>
          </p:nvSpPr>
          <p:spPr>
            <a:xfrm>
              <a:off x="3259322" y="3476886"/>
              <a:ext cx="5137610" cy="1191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</a:rPr>
                <a:t>1</a:t>
              </a:r>
              <a:r>
                <a:rPr lang="en-US" sz="6000" dirty="0"/>
                <a:t> 0001100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77D8CDE8-0259-BD41-AEF7-CFBFE6F9D13E}"/>
                </a:ext>
              </a:extLst>
            </p:cNvPr>
            <p:cNvSpPr/>
            <p:nvPr/>
          </p:nvSpPr>
          <p:spPr>
            <a:xfrm rot="16200000">
              <a:off x="3484707" y="4284603"/>
              <a:ext cx="457200" cy="4953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143C8C-95B4-3A46-B0EE-94EA60C5E1F2}"/>
                </a:ext>
              </a:extLst>
            </p:cNvPr>
            <p:cNvSpPr txBox="1"/>
            <p:nvPr/>
          </p:nvSpPr>
          <p:spPr>
            <a:xfrm>
              <a:off x="2998524" y="4784179"/>
              <a:ext cx="1308598" cy="397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solidFill>
                    <a:srgbClr val="C00000"/>
                  </a:solidFill>
                </a:rPr>
                <a:t>negative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46D09FC6-B68E-384F-9F2E-2E32C1520EF9}"/>
                </a:ext>
              </a:extLst>
            </p:cNvPr>
            <p:cNvSpPr/>
            <p:nvPr/>
          </p:nvSpPr>
          <p:spPr>
            <a:xfrm rot="16200000">
              <a:off x="5995130" y="2535546"/>
              <a:ext cx="457200" cy="407308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2AA5B-F9E9-2F49-81E8-AF2011E0BE78}"/>
                </a:ext>
              </a:extLst>
            </p:cNvPr>
            <p:cNvSpPr txBox="1"/>
            <p:nvPr/>
          </p:nvSpPr>
          <p:spPr>
            <a:xfrm>
              <a:off x="5863656" y="4809898"/>
              <a:ext cx="720144" cy="541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>
                  <a:solidFill>
                    <a:srgbClr val="C00000"/>
                  </a:solidFill>
                </a:rPr>
                <a:t>12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EF539F-ED06-B84F-BB1D-B154FCCCDBC6}"/>
              </a:ext>
            </a:extLst>
          </p:cNvPr>
          <p:cNvGrpSpPr/>
          <p:nvPr/>
        </p:nvGrpSpPr>
        <p:grpSpPr>
          <a:xfrm>
            <a:off x="3271598" y="1930306"/>
            <a:ext cx="3877839" cy="3704606"/>
            <a:chOff x="7516938" y="653936"/>
            <a:chExt cx="3877839" cy="3704606"/>
          </a:xfrm>
        </p:grpSpPr>
        <p:sp>
          <p:nvSpPr>
            <p:cNvPr id="26" name="1 001 = -1…">
              <a:extLst>
                <a:ext uri="{FF2B5EF4-FFF2-40B4-BE49-F238E27FC236}">
                  <a16:creationId xmlns:a16="http://schemas.microsoft.com/office/drawing/2014/main" id="{E0734894-BD21-9242-827D-F4799D7FF65A}"/>
                </a:ext>
              </a:extLst>
            </p:cNvPr>
            <p:cNvSpPr txBox="1"/>
            <p:nvPr/>
          </p:nvSpPr>
          <p:spPr>
            <a:xfrm>
              <a:off x="7516938" y="1055074"/>
              <a:ext cx="1708801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-0 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-1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-2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-3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-4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-5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-6</a:t>
              </a:r>
            </a:p>
            <a:p>
              <a:pPr algn="l"/>
              <a:r>
                <a:rPr sz="2600" dirty="0">
                  <a:solidFill>
                    <a:schemeClr val="accent1"/>
                  </a:solidFill>
                  <a:latin typeface="+mn-lt"/>
                </a:rPr>
                <a:t>1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-7</a:t>
              </a:r>
            </a:p>
          </p:txBody>
        </p:sp>
        <p:sp>
          <p:nvSpPr>
            <p:cNvPr id="27" name="1 001 = -1…">
              <a:extLst>
                <a:ext uri="{FF2B5EF4-FFF2-40B4-BE49-F238E27FC236}">
                  <a16:creationId xmlns:a16="http://schemas.microsoft.com/office/drawing/2014/main" id="{542D62CB-EF0E-4148-A6BB-97FE42CD9A68}"/>
                </a:ext>
              </a:extLst>
            </p:cNvPr>
            <p:cNvSpPr txBox="1"/>
            <p:nvPr/>
          </p:nvSpPr>
          <p:spPr>
            <a:xfrm>
              <a:off x="9889557" y="1055074"/>
              <a:ext cx="1505220" cy="3303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lang="en-US" sz="2600" dirty="0">
                  <a:latin typeface="+mn-lt"/>
                </a:rPr>
                <a:t> </a:t>
              </a:r>
              <a:r>
                <a:rPr lang="en-US" sz="2600" dirty="0">
                  <a:solidFill>
                    <a:schemeClr val="tx2"/>
                  </a:solidFill>
                  <a:latin typeface="+mn-lt"/>
                </a:rPr>
                <a:t>000 = </a:t>
              </a:r>
              <a:r>
                <a:rPr lang="en-US" sz="2600" dirty="0">
                  <a:solidFill>
                    <a:srgbClr val="FF0000"/>
                  </a:solidFill>
                  <a:latin typeface="+mn-lt"/>
                </a:rPr>
                <a:t>0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001 = 1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010 = 2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011 = 3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100 = 4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101 = 5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110 = 6</a:t>
              </a:r>
            </a:p>
            <a:p>
              <a:pPr algn="l"/>
              <a:r>
                <a:rPr lang="en-US" sz="2600" dirty="0">
                  <a:solidFill>
                    <a:srgbClr val="0070C0"/>
                  </a:solidFill>
                  <a:latin typeface="+mn-lt"/>
                </a:rPr>
                <a:t>0</a:t>
              </a:r>
              <a:r>
                <a:rPr sz="2600" dirty="0">
                  <a:latin typeface="+mn-lt"/>
                </a:rPr>
                <a:t> </a:t>
              </a:r>
              <a:r>
                <a:rPr sz="2600" dirty="0">
                  <a:solidFill>
                    <a:schemeClr val="tx2"/>
                  </a:solidFill>
                  <a:latin typeface="+mn-lt"/>
                </a:rPr>
                <a:t>111 = 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FE8182-38D6-8744-98B8-69AEE1D72319}"/>
                </a:ext>
              </a:extLst>
            </p:cNvPr>
            <p:cNvSpPr/>
            <p:nvPr/>
          </p:nvSpPr>
          <p:spPr>
            <a:xfrm>
              <a:off x="8563722" y="653936"/>
              <a:ext cx="24465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>
                  <a:solidFill>
                    <a:srgbClr val="0070C0"/>
                  </a:solidFill>
                </a:rPr>
                <a:t>Examples</a:t>
              </a:r>
              <a:r>
                <a:rPr lang="en-US" sz="2000" b="1" dirty="0">
                  <a:solidFill>
                    <a:srgbClr val="0070C0"/>
                  </a:solidFill>
                </a:rPr>
                <a:t> (4 bits): 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0AC223-8EE4-5D4C-AFE7-861F00E060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4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48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E27C2D80-3D2F-E149-A340-3EC3A291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93619"/>
            <a:ext cx="5562260" cy="6227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7AAE5-75F6-3A41-85AB-67E22F03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574"/>
            <a:ext cx="12280739" cy="404080"/>
          </a:xfrm>
        </p:spPr>
        <p:txBody>
          <a:bodyPr/>
          <a:lstStyle/>
          <a:p>
            <a:r>
              <a:rPr lang="en-US" dirty="0"/>
              <a:t>Summary: Min, Max Values: Unsigned and Two’s Complement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cs typeface="DejaVu Sans" charset="0"/>
                  </a:rPr>
                  <a:t>Two’s Complement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DejaVu Sans" charset="0"/>
                      </a:rPr>
                      <m:t>→</m:t>
                    </m:r>
                  </m:oMath>
                </a14:m>
                <a:r>
                  <a:rPr lang="en-US" sz="2400" dirty="0">
                    <a:cs typeface="DejaVu Sans" charset="0"/>
                  </a:rPr>
                  <a:t> Unsigned for </a:t>
                </a:r>
                <a:r>
                  <a:rPr lang="en-US" sz="2400" dirty="0">
                    <a:solidFill>
                      <a:schemeClr val="accent5"/>
                    </a:solidFill>
                    <a:cs typeface="DejaVu Sans" charset="0"/>
                  </a:rPr>
                  <a:t>n bits</a:t>
                </a:r>
              </a:p>
              <a:p>
                <a:r>
                  <a:rPr lang="en-US" sz="2400" b="1" dirty="0">
                    <a:solidFill>
                      <a:schemeClr val="accent3"/>
                    </a:solidFill>
                  </a:rPr>
                  <a:t>Unsigned Value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00…00</a:t>
                </a:r>
                <a:br>
                  <a:rPr lang="en-US" sz="2400" b="1" dirty="0"/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	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UMax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endParaRPr lang="en-US" sz="2400" b="1" dirty="0">
                  <a:solidFill>
                    <a:schemeClr val="accent1"/>
                  </a:solidFill>
                </a:endParaRPr>
              </a:p>
              <a:p>
                <a:r>
                  <a:rPr lang="en-US" sz="2400" b="1" dirty="0">
                    <a:solidFill>
                      <a:schemeClr val="accent1"/>
                    </a:solidFill>
                  </a:rPr>
                  <a:t>Two’s Complement Range</a:t>
                </a:r>
              </a:p>
              <a:p>
                <a:pPr marL="354012" lvl="1" indent="0"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SMin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  <a:r>
                  <a:rPr lang="en-US" sz="24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0…00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pPr marL="354012" lvl="1" indent="0">
                  <a:spcBef>
                    <a:spcPts val="1200"/>
                  </a:spcBef>
                  <a:buNone/>
                  <a:tabLst>
                    <a:tab pos="1598613" algn="l"/>
                    <a:tab pos="2058988" algn="l"/>
                  </a:tabLst>
                </a:pPr>
                <a:r>
                  <a:rPr lang="en-US" sz="2400" b="1" dirty="0" err="1">
                    <a:solidFill>
                      <a:srgbClr val="0070C0"/>
                    </a:solidFill>
                  </a:rPr>
                  <a:t>SMax</a:t>
                </a:r>
                <a:r>
                  <a:rPr lang="en-US" sz="2400" b="1" dirty="0"/>
                  <a:t>	=	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0b</a:t>
                </a:r>
                <a:r>
                  <a:rPr lang="en-US" sz="2400" b="1" dirty="0">
                    <a:solidFill>
                      <a:schemeClr val="accent5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4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1…11</a:t>
                </a:r>
                <a:br>
                  <a:rPr lang="en-US" sz="2400" b="1" dirty="0"/>
                </a:br>
                <a:r>
                  <a:rPr lang="en-US" sz="2400" b="1" dirty="0"/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=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Rectangle 38">
                <a:extLst>
                  <a:ext uri="{FF2B5EF4-FFF2-40B4-BE49-F238E27FC236}">
                    <a16:creationId xmlns:a16="http://schemas.microsoft.com/office/drawing/2014/main" id="{E7D2917F-EB10-E149-B3AB-0083354CA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442300" y="784860"/>
                <a:ext cx="5878113" cy="5807012"/>
              </a:xfrm>
              <a:prstGeom prst="rect">
                <a:avLst/>
              </a:prstGeom>
              <a:blipFill>
                <a:blip r:embed="rId5"/>
                <a:stretch>
                  <a:fillRect l="-1505" t="-2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72F2115-E36B-F540-8124-EAEFBD38F29B}"/>
              </a:ext>
            </a:extLst>
          </p:cNvPr>
          <p:cNvSpPr txBox="1"/>
          <p:nvPr/>
        </p:nvSpPr>
        <p:spPr>
          <a:xfrm>
            <a:off x="9791700" y="65065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n=4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E59C0-F90A-AA4B-8DDD-9F2FBE6447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402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392C5-A98A-8348-B233-1C796D89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374294" cy="715294"/>
          </a:xfrm>
        </p:spPr>
        <p:txBody>
          <a:bodyPr/>
          <a:lstStyle/>
          <a:p>
            <a:r>
              <a:rPr lang="en-US" dirty="0"/>
              <a:t>Negation Of a Two’s Complement Number  (Method 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DD56E-3590-F041-AE67-AF8A7D9958F2}"/>
              </a:ext>
            </a:extLst>
          </p:cNvPr>
          <p:cNvGrpSpPr/>
          <p:nvPr/>
        </p:nvGrpSpPr>
        <p:grpSpPr>
          <a:xfrm>
            <a:off x="830260" y="1241082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6337B7-1EA4-A14E-A6C8-6F24B817CF9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-7   1001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0A42144-8A70-1949-A858-EAD30710E001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A7D34C-624B-A049-A41A-30F457B8457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6208E3-E79B-374B-9E47-8210402B142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CC01838-51DB-794B-A5E6-FB124F783747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2757D-5219-FA4F-8556-86E11A0766BE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88653F-6866-3340-B96E-5F4E13E1E89F}"/>
              </a:ext>
            </a:extLst>
          </p:cNvPr>
          <p:cNvGrpSpPr/>
          <p:nvPr/>
        </p:nvGrpSpPr>
        <p:grpSpPr>
          <a:xfrm>
            <a:off x="8146289" y="2119242"/>
            <a:ext cx="3070071" cy="1384995"/>
            <a:chOff x="573921" y="3716341"/>
            <a:chExt cx="3070071" cy="138499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A1A6C-82F0-9843-B594-454FAC8911DB}"/>
                </a:ext>
              </a:extLst>
            </p:cNvPr>
            <p:cNvSpPr txBox="1"/>
            <p:nvPr/>
          </p:nvSpPr>
          <p:spPr>
            <a:xfrm>
              <a:off x="573921" y="3716341"/>
              <a:ext cx="3070071" cy="1384995"/>
            </a:xfrm>
            <a:prstGeom prst="rect">
              <a:avLst/>
            </a:prstGeom>
            <a:noFill/>
            <a:ln w="41275">
              <a:solidFill>
                <a:schemeClr val="accent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 =		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-7 =   +  </a:t>
              </a:r>
              <a:r>
                <a:rPr lang="en-US" sz="12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(discard carry)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0000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DA589E-F76B-8D44-BF1E-213655F93A9D}"/>
                </a:ext>
              </a:extLst>
            </p:cNvPr>
            <p:cNvCxnSpPr>
              <a:cxnSpLocks/>
            </p:cNvCxnSpPr>
            <p:nvPr/>
          </p:nvCxnSpPr>
          <p:spPr>
            <a:xfrm>
              <a:off x="2506436" y="4659086"/>
              <a:ext cx="10496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3DC00-53F9-4B44-AF86-38FC3B4F4722}"/>
              </a:ext>
            </a:extLst>
          </p:cNvPr>
          <p:cNvGrpSpPr/>
          <p:nvPr/>
        </p:nvGrpSpPr>
        <p:grpSpPr>
          <a:xfrm>
            <a:off x="4264904" y="1245005"/>
            <a:ext cx="2945037" cy="2246769"/>
            <a:chOff x="808264" y="1020535"/>
            <a:chExt cx="2945037" cy="224676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1F17C-E1C7-C94E-AF0D-08D63D0EA85A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-7 = 1001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7   0111 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6FE447-6340-2849-BB02-5468EB9B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59A946-474E-0B43-BDFF-0C16F3F6472D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942BD5C-2FA0-FF43-BC9F-651E194E9083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CC0A46-5E61-D447-985B-E84CEDE6842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6F50C8-5AC6-6749-9B3C-5A03EA7B166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939027-CB0A-1A41-B910-0494494F5806}"/>
              </a:ext>
            </a:extLst>
          </p:cNvPr>
          <p:cNvGrpSpPr/>
          <p:nvPr/>
        </p:nvGrpSpPr>
        <p:grpSpPr>
          <a:xfrm>
            <a:off x="808264" y="3915570"/>
            <a:ext cx="2945037" cy="2246769"/>
            <a:chOff x="808264" y="1020535"/>
            <a:chExt cx="2945037" cy="224676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524C5B-D387-9745-832D-D0189D192BF0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= 0001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1110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-1   1111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85F34-11C1-9847-A417-1833DD1DC8FC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B147AAF-DCAA-284E-9E0F-58863DEA30D1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388B46C-51BC-B24F-A137-31A83C580F8C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B2FDB11-5CB2-8344-9CA0-20329FB36538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917BFD7-4461-4E4B-9B63-A68A9CECB174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8CB3C4-1EEE-7D44-B837-9820FF99C23A}"/>
              </a:ext>
            </a:extLst>
          </p:cNvPr>
          <p:cNvGrpSpPr/>
          <p:nvPr/>
        </p:nvGrpSpPr>
        <p:grpSpPr>
          <a:xfrm>
            <a:off x="4313614" y="3907405"/>
            <a:ext cx="2945037" cy="2246769"/>
            <a:chOff x="808264" y="1020535"/>
            <a:chExt cx="2945037" cy="224676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A8DBFB-2E99-DE46-BE1F-74DD9B4ECAEF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-1 = 1111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0000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1   0001 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A2DAA44-ACB3-E343-B609-9AB4B64ADFAB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A133C86-A470-6D43-921A-9D2759CFA2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ACE833-7C66-0041-AA4C-9FFFFCFBE6B5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29A4A60-DBA5-4044-9136-A3989166D681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rgbClr val="00B05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49038C-E287-E146-8599-EFF778481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rgbClr val="00B05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ular Callout 75">
            <a:extLst>
              <a:ext uri="{FF2B5EF4-FFF2-40B4-BE49-F238E27FC236}">
                <a16:creationId xmlns:a16="http://schemas.microsoft.com/office/drawing/2014/main" id="{66EEEED7-DE10-094C-B0E3-7800BBBF01EC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320800" y="1111560"/>
            <a:ext cx="2675476" cy="490159"/>
          </a:xfrm>
          <a:prstGeom prst="wedgeRoundRectCallout">
            <a:avLst>
              <a:gd name="adj1" fmla="val 17357"/>
              <a:gd name="adj2" fmla="val -48205"/>
              <a:gd name="adj3" fmla="val 16667"/>
            </a:avLst>
          </a:prstGeom>
          <a:solidFill>
            <a:schemeClr val="bg1">
              <a:lumMod val="95000"/>
            </a:schemeClr>
          </a:solidFill>
          <a:ln w="508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-x == ~x + 1;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35924A-BFD4-3B4F-A226-1D4F1CE08A1D}"/>
              </a:ext>
            </a:extLst>
          </p:cNvPr>
          <p:cNvGrpSpPr/>
          <p:nvPr/>
        </p:nvGrpSpPr>
        <p:grpSpPr>
          <a:xfrm>
            <a:off x="7729827" y="3915570"/>
            <a:ext cx="4128053" cy="2246769"/>
            <a:chOff x="7729827" y="3915570"/>
            <a:chExt cx="4128053" cy="224676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BAE5C74-4124-5646-B022-C1DCDFD45252}"/>
                </a:ext>
              </a:extLst>
            </p:cNvPr>
            <p:cNvSpPr txBox="1"/>
            <p:nvPr/>
          </p:nvSpPr>
          <p:spPr>
            <a:xfrm>
              <a:off x="7729827" y="3915570"/>
              <a:ext cx="4128053" cy="2246769"/>
            </a:xfrm>
            <a:prstGeom prst="rect">
              <a:avLst/>
            </a:prstGeom>
            <a:noFill/>
            <a:ln w="34925">
              <a:solidFill>
                <a:srgbClr val="FF000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</a:t>
              </a:r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 = 1000</a:t>
              </a:r>
            </a:p>
            <a:p>
              <a:endParaRPr lang="en-US" sz="2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invert = 0111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-8   1000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oops! 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EAC80F0-164C-384A-8475-E136FD51B998}"/>
                </a:ext>
              </a:extLst>
            </p:cNvPr>
            <p:cNvCxnSpPr>
              <a:cxnSpLocks/>
            </p:cNvCxnSpPr>
            <p:nvPr/>
          </p:nvCxnSpPr>
          <p:spPr>
            <a:xfrm>
              <a:off x="9481611" y="5256280"/>
              <a:ext cx="1049696" cy="0"/>
            </a:xfrm>
            <a:prstGeom prst="line">
              <a:avLst/>
            </a:prstGeom>
            <a:ln w="28575">
              <a:solidFill>
                <a:srgbClr val="FF0000">
                  <a:alpha val="9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93A1A6-196A-9F44-A1DA-E935E6318EB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416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9D250-7BF0-FF4D-A5C9-9741D11D6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0423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B353BCD-8E02-1C42-B84C-5E177E966BE2}"/>
                </a:ext>
              </a:extLst>
            </p:cNvPr>
            <p:cNvCxnSpPr>
              <a:cxnSpLocks/>
            </p:cNvCxnSpPr>
            <p:nvPr/>
          </p:nvCxnSpPr>
          <p:spPr>
            <a:xfrm>
              <a:off x="9854480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CDE8186-501B-6D40-9231-C20668809464}"/>
                </a:ext>
              </a:extLst>
            </p:cNvPr>
            <p:cNvCxnSpPr>
              <a:cxnSpLocks/>
            </p:cNvCxnSpPr>
            <p:nvPr/>
          </p:nvCxnSpPr>
          <p:spPr>
            <a:xfrm>
              <a:off x="9658538" y="4364607"/>
              <a:ext cx="0" cy="522514"/>
            </a:xfrm>
            <a:prstGeom prst="straightConnector1">
              <a:avLst/>
            </a:prstGeom>
            <a:ln w="25400">
              <a:solidFill>
                <a:srgbClr val="FF0000">
                  <a:alpha val="95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E923F1-F077-D149-9220-C87FA46E8C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21" y="119999"/>
            <a:ext cx="11136850" cy="557875"/>
          </a:xfrm>
        </p:spPr>
        <p:txBody>
          <a:bodyPr>
            <a:normAutofit/>
          </a:bodyPr>
          <a:lstStyle/>
          <a:p>
            <a:r>
              <a:rPr lang="en-US" dirty="0"/>
              <a:t>Negation of a Two’s Complement Number (Method 2)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6A27006-7D9E-6049-A4E2-C0C82E0FBD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332" y="729264"/>
            <a:ext cx="10578392" cy="90477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</a:rPr>
              <a:t>copy unchanged</a:t>
            </a:r>
            <a:r>
              <a:rPr lang="en-US" sz="2400" dirty="0"/>
              <a:t> right most bit containing a 1 and all the 0's to its right</a:t>
            </a:r>
            <a:endParaRPr lang="en-US" sz="1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Invert</a:t>
            </a:r>
            <a:r>
              <a:rPr lang="en-US" sz="2400" dirty="0"/>
              <a:t> all the bits to </a:t>
            </a:r>
            <a:r>
              <a:rPr lang="en-US" sz="2400" dirty="0">
                <a:solidFill>
                  <a:schemeClr val="accent5"/>
                </a:solidFill>
              </a:rPr>
              <a:t>the left of the right-most 1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E0408A-5E96-A949-A86E-4A3C3534E584}"/>
              </a:ext>
            </a:extLst>
          </p:cNvPr>
          <p:cNvGrpSpPr/>
          <p:nvPr/>
        </p:nvGrpSpPr>
        <p:grpSpPr>
          <a:xfrm>
            <a:off x="768580" y="1918158"/>
            <a:ext cx="3520702" cy="2359478"/>
            <a:chOff x="765321" y="2048166"/>
            <a:chExt cx="3520702" cy="23594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E04529-98C0-6F48-91B5-A194C44D58FC}"/>
                </a:ext>
              </a:extLst>
            </p:cNvPr>
            <p:cNvSpPr txBox="1"/>
            <p:nvPr/>
          </p:nvSpPr>
          <p:spPr>
            <a:xfrm>
              <a:off x="2035650" y="2293093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0 1 1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5C94F8-8F27-5442-AE53-1D025E513DBF}"/>
                </a:ext>
              </a:extLst>
            </p:cNvPr>
            <p:cNvSpPr txBox="1"/>
            <p:nvPr/>
          </p:nvSpPr>
          <p:spPr>
            <a:xfrm>
              <a:off x="3309278" y="2293093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9BCDBC-BEFC-DF49-A0CF-285AC4A4DAB8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7 =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74C1DC9-B32D-444A-81A7-97B4D1A26240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-7 =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19416F-5E36-B942-A8A9-13B921C4D3F4}"/>
                </a:ext>
              </a:extLst>
            </p:cNvPr>
            <p:cNvSpPr txBox="1"/>
            <p:nvPr/>
          </p:nvSpPr>
          <p:spPr>
            <a:xfrm>
              <a:off x="2035650" y="3678088"/>
              <a:ext cx="1170513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C39601-23DF-8F48-95C6-1D600F0BC736}"/>
                </a:ext>
              </a:extLst>
            </p:cNvPr>
            <p:cNvSpPr txBox="1"/>
            <p:nvPr/>
          </p:nvSpPr>
          <p:spPr>
            <a:xfrm>
              <a:off x="3309278" y="3678088"/>
              <a:ext cx="381836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2A2DA0F9-6DD1-5A4A-BC83-41D78B116EC7}"/>
                </a:ext>
              </a:extLst>
            </p:cNvPr>
            <p:cNvSpPr/>
            <p:nvPr/>
          </p:nvSpPr>
          <p:spPr>
            <a:xfrm>
              <a:off x="3445727" y="2880923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F435B172-8497-6846-BF08-437C762342F4}"/>
                </a:ext>
              </a:extLst>
            </p:cNvPr>
            <p:cNvSpPr/>
            <p:nvPr/>
          </p:nvSpPr>
          <p:spPr>
            <a:xfrm>
              <a:off x="2565805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0F6087-AEAB-C046-8EEF-11A4EF007B0D}"/>
                </a:ext>
              </a:extLst>
            </p:cNvPr>
            <p:cNvSpPr txBox="1"/>
            <p:nvPr/>
          </p:nvSpPr>
          <p:spPr>
            <a:xfrm>
              <a:off x="1853161" y="3086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ADC291-74E6-8340-A7B1-426F4592858B}"/>
                </a:ext>
              </a:extLst>
            </p:cNvPr>
            <p:cNvSpPr txBox="1"/>
            <p:nvPr/>
          </p:nvSpPr>
          <p:spPr>
            <a:xfrm>
              <a:off x="3562748" y="305140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B625EA-8A9A-1A47-95AB-53DF367A6DCC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2DDA5B-8E18-FF48-B280-51090E5A55B7}"/>
              </a:ext>
            </a:extLst>
          </p:cNvPr>
          <p:cNvGrpSpPr/>
          <p:nvPr/>
        </p:nvGrpSpPr>
        <p:grpSpPr>
          <a:xfrm>
            <a:off x="4728538" y="1913238"/>
            <a:ext cx="3520702" cy="2359478"/>
            <a:chOff x="765321" y="2048166"/>
            <a:chExt cx="3520702" cy="23594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96C4EC-7DD7-804D-A602-6F1057D11C89}"/>
                </a:ext>
              </a:extLst>
            </p:cNvPr>
            <p:cNvSpPr txBox="1"/>
            <p:nvPr/>
          </p:nvSpPr>
          <p:spPr>
            <a:xfrm>
              <a:off x="2035650" y="2293093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05B992-1540-9F49-8392-16993C2F59EF}"/>
                </a:ext>
              </a:extLst>
            </p:cNvPr>
            <p:cNvSpPr txBox="1"/>
            <p:nvPr/>
          </p:nvSpPr>
          <p:spPr>
            <a:xfrm>
              <a:off x="2581811" y="230252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029273E-9E35-A346-BAAC-9C291026E806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4 =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8055EA8-A0B8-1544-AE23-5DF32CF0DF1B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-4 =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A1DA9D-06AA-664D-BE9B-8636EFEB8A17}"/>
                </a:ext>
              </a:extLst>
            </p:cNvPr>
            <p:cNvSpPr txBox="1"/>
            <p:nvPr/>
          </p:nvSpPr>
          <p:spPr>
            <a:xfrm>
              <a:off x="2067345" y="3663727"/>
              <a:ext cx="381836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9258C3E-92C8-8546-91CE-47E631974E87}"/>
                </a:ext>
              </a:extLst>
            </p:cNvPr>
            <p:cNvSpPr txBox="1"/>
            <p:nvPr/>
          </p:nvSpPr>
          <p:spPr>
            <a:xfrm>
              <a:off x="2590732" y="3658793"/>
              <a:ext cx="1170513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</a:t>
              </a: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97C90509-9A73-7E44-BAF2-4B95E5AD79E5}"/>
                </a:ext>
              </a:extLst>
            </p:cNvPr>
            <p:cNvSpPr/>
            <p:nvPr/>
          </p:nvSpPr>
          <p:spPr>
            <a:xfrm>
              <a:off x="3053525" y="2861628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0D43899E-8CE3-4F45-92CD-F9F37294293E}"/>
                </a:ext>
              </a:extLst>
            </p:cNvPr>
            <p:cNvSpPr/>
            <p:nvPr/>
          </p:nvSpPr>
          <p:spPr>
            <a:xfrm>
              <a:off x="2211941" y="289205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C3E16E-9B18-0245-8371-54F141FEF60C}"/>
                </a:ext>
              </a:extLst>
            </p:cNvPr>
            <p:cNvSpPr txBox="1"/>
            <p:nvPr/>
          </p:nvSpPr>
          <p:spPr>
            <a:xfrm>
              <a:off x="1148365" y="3032108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FA7E9F-476E-DE49-B6DE-D777F94E3B4E}"/>
                </a:ext>
              </a:extLst>
            </p:cNvPr>
            <p:cNvSpPr txBox="1"/>
            <p:nvPr/>
          </p:nvSpPr>
          <p:spPr>
            <a:xfrm>
              <a:off x="3259745" y="30432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2986082-D6BB-564B-9CFC-F418ADC08C21}"/>
                </a:ext>
              </a:extLst>
            </p:cNvPr>
            <p:cNvSpPr/>
            <p:nvPr/>
          </p:nvSpPr>
          <p:spPr>
            <a:xfrm>
              <a:off x="849484" y="2048166"/>
              <a:ext cx="3436539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D7D88D-C55F-9241-8F38-086D69D09AB7}"/>
              </a:ext>
            </a:extLst>
          </p:cNvPr>
          <p:cNvGrpSpPr/>
          <p:nvPr/>
        </p:nvGrpSpPr>
        <p:grpSpPr>
          <a:xfrm>
            <a:off x="586587" y="4385213"/>
            <a:ext cx="5044247" cy="2359478"/>
            <a:chOff x="597610" y="2048166"/>
            <a:chExt cx="5044247" cy="23594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71F016-B85F-1A4C-990A-7E7E929C8DF7}"/>
                </a:ext>
              </a:extLst>
            </p:cNvPr>
            <p:cNvSpPr txBox="1"/>
            <p:nvPr/>
          </p:nvSpPr>
          <p:spPr>
            <a:xfrm>
              <a:off x="2035650" y="2293093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0 0 1 1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65A2DB-9AA7-4241-847A-E7695C95704C}"/>
                </a:ext>
              </a:extLst>
            </p:cNvPr>
            <p:cNvSpPr txBox="1"/>
            <p:nvPr/>
          </p:nvSpPr>
          <p:spPr>
            <a:xfrm>
              <a:off x="3703617" y="229785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21270B-BABC-1945-8DAE-B229EB7E6FD3}"/>
                </a:ext>
              </a:extLst>
            </p:cNvPr>
            <p:cNvSpPr txBox="1"/>
            <p:nvPr/>
          </p:nvSpPr>
          <p:spPr>
            <a:xfrm>
              <a:off x="798173" y="231080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56 =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AFC6E15-B467-4D44-8B5E-A25C801AB1E5}"/>
                </a:ext>
              </a:extLst>
            </p:cNvPr>
            <p:cNvSpPr txBox="1"/>
            <p:nvPr/>
          </p:nvSpPr>
          <p:spPr>
            <a:xfrm>
              <a:off x="597610" y="367315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-56 =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17873EF-EBB0-7944-9294-417989F05F7B}"/>
                </a:ext>
              </a:extLst>
            </p:cNvPr>
            <p:cNvSpPr txBox="1"/>
            <p:nvPr/>
          </p:nvSpPr>
          <p:spPr>
            <a:xfrm>
              <a:off x="2067345" y="3673154"/>
              <a:ext cx="1564852" cy="523220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1 1 0 0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02A61F-9D92-2747-9B92-8A12A2B8EE9A}"/>
                </a:ext>
              </a:extLst>
            </p:cNvPr>
            <p:cNvSpPr txBox="1"/>
            <p:nvPr/>
          </p:nvSpPr>
          <p:spPr>
            <a:xfrm>
              <a:off x="3764849" y="3648329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70" name="Down Arrow 69">
              <a:extLst>
                <a:ext uri="{FF2B5EF4-FFF2-40B4-BE49-F238E27FC236}">
                  <a16:creationId xmlns:a16="http://schemas.microsoft.com/office/drawing/2014/main" id="{2A8E7476-3658-B542-842C-6EF8D8128613}"/>
                </a:ext>
              </a:extLst>
            </p:cNvPr>
            <p:cNvSpPr/>
            <p:nvPr/>
          </p:nvSpPr>
          <p:spPr>
            <a:xfrm>
              <a:off x="4486043" y="2905017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1" name="Down Arrow 70">
              <a:extLst>
                <a:ext uri="{FF2B5EF4-FFF2-40B4-BE49-F238E27FC236}">
                  <a16:creationId xmlns:a16="http://schemas.microsoft.com/office/drawing/2014/main" id="{9AB050FB-849B-B840-930F-003733BE1B4F}"/>
                </a:ext>
              </a:extLst>
            </p:cNvPr>
            <p:cNvSpPr/>
            <p:nvPr/>
          </p:nvSpPr>
          <p:spPr>
            <a:xfrm>
              <a:off x="2756844" y="2871844"/>
              <a:ext cx="122464" cy="710293"/>
            </a:xfrm>
            <a:prstGeom prst="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94B60D-69FD-0D42-8DFB-3260346BA709}"/>
                </a:ext>
              </a:extLst>
            </p:cNvPr>
            <p:cNvSpPr txBox="1"/>
            <p:nvPr/>
          </p:nvSpPr>
          <p:spPr>
            <a:xfrm>
              <a:off x="2067345" y="3004327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invert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D78E7F-61F5-834F-936C-5D2EAFC01EE0}"/>
                </a:ext>
              </a:extLst>
            </p:cNvPr>
            <p:cNvSpPr txBox="1"/>
            <p:nvPr/>
          </p:nvSpPr>
          <p:spPr>
            <a:xfrm>
              <a:off x="4652818" y="305400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7043E4-C13D-8F47-85F7-C2E8E9480F94}"/>
                </a:ext>
              </a:extLst>
            </p:cNvPr>
            <p:cNvSpPr/>
            <p:nvPr/>
          </p:nvSpPr>
          <p:spPr>
            <a:xfrm>
              <a:off x="849484" y="2048166"/>
              <a:ext cx="4792373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DF4A98-4991-BD4E-B9B7-BCD230E01C6B}"/>
              </a:ext>
            </a:extLst>
          </p:cNvPr>
          <p:cNvGrpSpPr/>
          <p:nvPr/>
        </p:nvGrpSpPr>
        <p:grpSpPr>
          <a:xfrm>
            <a:off x="8501663" y="1913238"/>
            <a:ext cx="3213298" cy="2359478"/>
            <a:chOff x="765321" y="2048166"/>
            <a:chExt cx="3213298" cy="23594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8B5D15F-8603-7B44-9BF6-F3510A894E82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51BB7DD-DC4C-2948-8696-40E81984A21D}"/>
                </a:ext>
              </a:extLst>
            </p:cNvPr>
            <p:cNvSpPr txBox="1"/>
            <p:nvPr/>
          </p:nvSpPr>
          <p:spPr>
            <a:xfrm>
              <a:off x="959192" y="2293093"/>
              <a:ext cx="97334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0 =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E910C0-6439-F645-91E7-51E429D705FD}"/>
                </a:ext>
              </a:extLst>
            </p:cNvPr>
            <p:cNvSpPr txBox="1"/>
            <p:nvPr/>
          </p:nvSpPr>
          <p:spPr>
            <a:xfrm>
              <a:off x="765321" y="3678088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0 =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0D9FBC8-3142-6246-B89F-34E70F7E3434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0 0 0 0</a:t>
              </a: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4D8F3A4E-3838-7049-8561-A96DE7356022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2E2B59-BF1A-AA41-AFB0-26389D20EF72}"/>
                </a:ext>
              </a:extLst>
            </p:cNvPr>
            <p:cNvSpPr txBox="1"/>
            <p:nvPr/>
          </p:nvSpPr>
          <p:spPr>
            <a:xfrm>
              <a:off x="2859654" y="301394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9A27C7-A11F-8A4E-82B5-A926DCCA3FF4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28F65-08E3-0D45-8012-563D72C2BCA3}"/>
              </a:ext>
            </a:extLst>
          </p:cNvPr>
          <p:cNvGrpSpPr/>
          <p:nvPr/>
        </p:nvGrpSpPr>
        <p:grpSpPr>
          <a:xfrm>
            <a:off x="6536539" y="4395976"/>
            <a:ext cx="3390214" cy="2359478"/>
            <a:chOff x="588405" y="2048166"/>
            <a:chExt cx="3390214" cy="23594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710D74-F85B-9940-AA3E-CCA9D3FA0783}"/>
                </a:ext>
              </a:extLst>
            </p:cNvPr>
            <p:cNvSpPr txBox="1"/>
            <p:nvPr/>
          </p:nvSpPr>
          <p:spPr>
            <a:xfrm>
              <a:off x="1981714" y="2334023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AE7782A-DA8C-9C45-BEA4-62D8167AA827}"/>
                </a:ext>
              </a:extLst>
            </p:cNvPr>
            <p:cNvSpPr txBox="1"/>
            <p:nvPr/>
          </p:nvSpPr>
          <p:spPr>
            <a:xfrm>
              <a:off x="785574" y="2316366"/>
              <a:ext cx="1170513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-8 =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A82904-C631-4647-B7E4-9C7D6C33DF32}"/>
                </a:ext>
              </a:extLst>
            </p:cNvPr>
            <p:cNvSpPr txBox="1"/>
            <p:nvPr/>
          </p:nvSpPr>
          <p:spPr>
            <a:xfrm>
              <a:off x="588405" y="3670674"/>
              <a:ext cx="1367682" cy="523220"/>
            </a:xfrm>
            <a:prstGeom prst="rect">
              <a:avLst/>
            </a:prstGeom>
            <a:noFill/>
            <a:ln w="349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-8 =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C4F13ED-5DF5-C043-8158-64D2D7B1999E}"/>
                </a:ext>
              </a:extLst>
            </p:cNvPr>
            <p:cNvSpPr txBox="1"/>
            <p:nvPr/>
          </p:nvSpPr>
          <p:spPr>
            <a:xfrm>
              <a:off x="2056530" y="3666320"/>
              <a:ext cx="1564852" cy="523220"/>
            </a:xfrm>
            <a:prstGeom prst="rect">
              <a:avLst/>
            </a:prstGeom>
            <a:noFill/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1 0 0 0</a:t>
              </a:r>
            </a:p>
          </p:txBody>
        </p:sp>
        <p:sp>
          <p:nvSpPr>
            <p:cNvPr id="92" name="Down Arrow 91">
              <a:extLst>
                <a:ext uri="{FF2B5EF4-FFF2-40B4-BE49-F238E27FC236}">
                  <a16:creationId xmlns:a16="http://schemas.microsoft.com/office/drawing/2014/main" id="{5AD624D3-AE51-974D-90C8-52A50D37F9AB}"/>
                </a:ext>
              </a:extLst>
            </p:cNvPr>
            <p:cNvSpPr/>
            <p:nvPr/>
          </p:nvSpPr>
          <p:spPr>
            <a:xfrm>
              <a:off x="2690857" y="2893301"/>
              <a:ext cx="122464" cy="710293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C78406-8B52-5F42-A17F-9ED2F7BF4B18}"/>
                </a:ext>
              </a:extLst>
            </p:cNvPr>
            <p:cNvSpPr txBox="1"/>
            <p:nvPr/>
          </p:nvSpPr>
          <p:spPr>
            <a:xfrm>
              <a:off x="2936682" y="2938616"/>
              <a:ext cx="9156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Copy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OOPS!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D0E5C77-0649-824B-8561-E53A78BE1937}"/>
                </a:ext>
              </a:extLst>
            </p:cNvPr>
            <p:cNvSpPr/>
            <p:nvPr/>
          </p:nvSpPr>
          <p:spPr>
            <a:xfrm>
              <a:off x="849484" y="2048166"/>
              <a:ext cx="3129135" cy="235947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5CC7BE-5DA9-3845-A699-5B83FC5862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48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Decimal to Two's Complement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C9508-C5CC-4A42-99A2-6EA06C0A2D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AF1CF7-1C6B-D40B-1195-19C0C82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785124"/>
              </p:ext>
            </p:extLst>
          </p:nvPr>
        </p:nvGraphicFramePr>
        <p:xfrm>
          <a:off x="2189329" y="990025"/>
          <a:ext cx="8128000" cy="383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849199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32357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dividend 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Quotient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Remainder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0/2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102(base 10)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 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</m:t>
                            </m:r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  =    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Helvetica Light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Helvetica Ligh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 the two complement of 01100110 is </a:t>
                </a:r>
                <a:r>
                  <a:rPr lang="en-US" sz="2400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10011010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76B7864-4214-69B2-781F-75F1DA870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88433" y="5268852"/>
                <a:ext cx="11015133" cy="1112520"/>
              </a:xfrm>
              <a:blipFill>
                <a:blip r:embed="rId2"/>
                <a:stretch>
                  <a:fillRect l="-922" t="-1111" b="-6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>
            <a:extLst>
              <a:ext uri="{FF2B5EF4-FFF2-40B4-BE49-F238E27FC236}">
                <a16:creationId xmlns:a16="http://schemas.microsoft.com/office/drawing/2014/main" id="{41D53E37-C655-7982-B180-6060CC2210FC}"/>
              </a:ext>
            </a:extLst>
          </p:cNvPr>
          <p:cNvSpPr/>
          <p:nvPr/>
        </p:nvSpPr>
        <p:spPr>
          <a:xfrm>
            <a:off x="1797444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302AD6-E454-91E2-5C0A-F1201975A163}"/>
              </a:ext>
            </a:extLst>
          </p:cNvPr>
          <p:cNvSpPr/>
          <p:nvPr/>
        </p:nvSpPr>
        <p:spPr>
          <a:xfrm>
            <a:off x="1797443" y="198334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6E8DB87-9E6E-31F3-5CA4-F5F725DA3AC4}"/>
              </a:ext>
            </a:extLst>
          </p:cNvPr>
          <p:cNvSpPr/>
          <p:nvPr/>
        </p:nvSpPr>
        <p:spPr>
          <a:xfrm>
            <a:off x="1797442" y="23987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2D2324-9887-CE88-FDC7-831DEBA301DF}"/>
              </a:ext>
            </a:extLst>
          </p:cNvPr>
          <p:cNvSpPr/>
          <p:nvPr/>
        </p:nvSpPr>
        <p:spPr>
          <a:xfrm>
            <a:off x="1797441" y="275711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AAE6BED-91F9-AFED-F618-444B536E6EAA}"/>
              </a:ext>
            </a:extLst>
          </p:cNvPr>
          <p:cNvSpPr/>
          <p:nvPr/>
        </p:nvSpPr>
        <p:spPr>
          <a:xfrm>
            <a:off x="1797440" y="315640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582FAF8-EA0B-1CC2-D88C-1FC5B0B00F39}"/>
              </a:ext>
            </a:extLst>
          </p:cNvPr>
          <p:cNvSpPr/>
          <p:nvPr/>
        </p:nvSpPr>
        <p:spPr>
          <a:xfrm>
            <a:off x="1797439" y="361979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6A3C8D6-1E0F-5383-9EE7-7EF0DEA70CBD}"/>
              </a:ext>
            </a:extLst>
          </p:cNvPr>
          <p:cNvSpPr/>
          <p:nvPr/>
        </p:nvSpPr>
        <p:spPr>
          <a:xfrm>
            <a:off x="1797438" y="406329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F18A099-5C45-2433-86BD-8EA859447AA4}"/>
              </a:ext>
            </a:extLst>
          </p:cNvPr>
          <p:cNvSpPr/>
          <p:nvPr/>
        </p:nvSpPr>
        <p:spPr>
          <a:xfrm>
            <a:off x="1797437" y="451157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136A84B-46A4-FA77-BDF8-451F072723FF}"/>
              </a:ext>
            </a:extLst>
          </p:cNvPr>
          <p:cNvSpPr/>
          <p:nvPr/>
        </p:nvSpPr>
        <p:spPr>
          <a:xfrm>
            <a:off x="6596272" y="152735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9225F88-FC58-B118-5894-FFDBE9623AAD}"/>
              </a:ext>
            </a:extLst>
          </p:cNvPr>
          <p:cNvSpPr/>
          <p:nvPr/>
        </p:nvSpPr>
        <p:spPr>
          <a:xfrm>
            <a:off x="6596271" y="194945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4CC0843-D660-D504-3E4B-39556D514A87}"/>
              </a:ext>
            </a:extLst>
          </p:cNvPr>
          <p:cNvSpPr/>
          <p:nvPr/>
        </p:nvSpPr>
        <p:spPr>
          <a:xfrm>
            <a:off x="6596271" y="239217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2B4C34B-E1C5-730B-BBAB-F3ECB08BC6CF}"/>
              </a:ext>
            </a:extLst>
          </p:cNvPr>
          <p:cNvSpPr/>
          <p:nvPr/>
        </p:nvSpPr>
        <p:spPr>
          <a:xfrm>
            <a:off x="6596270" y="2834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0CB9596-CD89-7E55-9172-455713DCD335}"/>
              </a:ext>
            </a:extLst>
          </p:cNvPr>
          <p:cNvSpPr/>
          <p:nvPr/>
        </p:nvSpPr>
        <p:spPr>
          <a:xfrm>
            <a:off x="6596269" y="324606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EDB1CD-8AA2-B398-1F6E-551FD17AB898}"/>
              </a:ext>
            </a:extLst>
          </p:cNvPr>
          <p:cNvSpPr/>
          <p:nvPr/>
        </p:nvSpPr>
        <p:spPr>
          <a:xfrm>
            <a:off x="6596269" y="36090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A408091-DFE4-3675-97D9-646BC6D58B7E}"/>
              </a:ext>
            </a:extLst>
          </p:cNvPr>
          <p:cNvSpPr/>
          <p:nvPr/>
        </p:nvSpPr>
        <p:spPr>
          <a:xfrm>
            <a:off x="6596269" y="4041172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840018-39FC-F13A-0C19-A44C8DBD696A}"/>
              </a:ext>
            </a:extLst>
          </p:cNvPr>
          <p:cNvSpPr/>
          <p:nvPr/>
        </p:nvSpPr>
        <p:spPr>
          <a:xfrm>
            <a:off x="6547806" y="44554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903549-4BEE-4FBD-33E8-874918923043}"/>
              </a:ext>
            </a:extLst>
          </p:cNvPr>
          <p:cNvSpPr/>
          <p:nvPr/>
        </p:nvSpPr>
        <p:spPr>
          <a:xfrm rot="16200000">
            <a:off x="7502029" y="635062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3902" y="558141"/>
            <a:ext cx="8322629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45" y="190142"/>
            <a:ext cx="11447309" cy="339309"/>
          </a:xfrm>
        </p:spPr>
        <p:txBody>
          <a:bodyPr/>
          <a:lstStyle/>
          <a:p>
            <a:r>
              <a:rPr lang="en-US" dirty="0"/>
              <a:t>Two's Complement to Signed Decimal Conversion - Positive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97" y="651818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431"/>
              </p:ext>
            </p:extLst>
          </p:nvPr>
        </p:nvGraphicFramePr>
        <p:xfrm>
          <a:off x="1866722" y="1731200"/>
          <a:ext cx="8953301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9072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23417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208788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172928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+ 101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478849" y="234793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474843" y="3160285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474842" y="354597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474841" y="39726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474840" y="438318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474839" y="47849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474838" y="5211111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474838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917858" y="2536445"/>
            <a:ext cx="776748" cy="3584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259960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9896327" y="227518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49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CDD3EA-79DB-1344-A0CC-B0D21722CB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95076" y="550400"/>
            <a:ext cx="8391455" cy="10288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endParaRPr lang="en-US" sz="11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What is  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70C0"/>
                </a:solidFill>
              </a:rPr>
              <a:t>(base 2)   </a:t>
            </a:r>
            <a:r>
              <a:rPr lang="en-US" sz="2800" dirty="0">
                <a:solidFill>
                  <a:srgbClr val="0070C0"/>
                </a:solidFill>
              </a:rPr>
              <a:t>in decimal (N)?</a:t>
            </a: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C9117E-93C0-F54D-86FD-19EB415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48" y="211091"/>
            <a:ext cx="11714029" cy="339309"/>
          </a:xfrm>
        </p:spPr>
        <p:txBody>
          <a:bodyPr/>
          <a:lstStyle/>
          <a:p>
            <a:r>
              <a:rPr lang="en-US" dirty="0"/>
              <a:t>Two's Complement to Signed Decimal Conversion - Negative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/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</m:t>
                          </m:r>
                          <m:r>
                            <a:rPr lang="en-US" sz="20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   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F21B3D-6767-E445-BC2F-4DB8411F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71" y="644077"/>
                <a:ext cx="3561809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A9A563A-BABA-741E-3EB9-EBAF9159F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624636"/>
              </p:ext>
            </p:extLst>
          </p:nvPr>
        </p:nvGraphicFramePr>
        <p:xfrm>
          <a:off x="1605470" y="1731200"/>
          <a:ext cx="9214554" cy="4684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7380">
                  <a:extLst>
                    <a:ext uri="{9D8B030D-6E8A-4147-A177-3AD203B41FA5}">
                      <a16:colId xmlns:a16="http://schemas.microsoft.com/office/drawing/2014/main" val="1842388646"/>
                    </a:ext>
                  </a:extLst>
                </a:gridCol>
                <a:gridCol w="1362034">
                  <a:extLst>
                    <a:ext uri="{9D8B030D-6E8A-4147-A177-3AD203B41FA5}">
                      <a16:colId xmlns:a16="http://schemas.microsoft.com/office/drawing/2014/main" val="1819150053"/>
                    </a:ext>
                  </a:extLst>
                </a:gridCol>
                <a:gridCol w="1961864">
                  <a:extLst>
                    <a:ext uri="{9D8B030D-6E8A-4147-A177-3AD203B41FA5}">
                      <a16:colId xmlns:a16="http://schemas.microsoft.com/office/drawing/2014/main" val="920210010"/>
                    </a:ext>
                  </a:extLst>
                </a:gridCol>
                <a:gridCol w="2423276">
                  <a:extLst>
                    <a:ext uri="{9D8B030D-6E8A-4147-A177-3AD203B41FA5}">
                      <a16:colId xmlns:a16="http://schemas.microsoft.com/office/drawing/2014/main" val="1653492654"/>
                    </a:ext>
                  </a:extLst>
                </a:gridCol>
              </a:tblGrid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Bit 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618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W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-</a:t>
                      </a:r>
                      <a:r>
                        <a:rPr lang="en-US" sz="2000" b="1" dirty="0"/>
                        <a:t>2</a:t>
                      </a:r>
                      <a:r>
                        <a:rPr lang="en-US" sz="2000" b="1" baseline="30000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baseline="30000" dirty="0"/>
                        <a:t>-1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3031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 Shift Left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 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85402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113366"/>
                  </a:ext>
                </a:extLst>
              </a:tr>
              <a:tr h="4224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1 =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95055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03407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206118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924299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57644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x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SUM = 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56890"/>
                  </a:ext>
                </a:extLst>
              </a:tr>
              <a:tr h="4262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+ SUM: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-128 + 101 =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302239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2A8C7DB1-AADD-0BBB-78DE-2A99C4755834}"/>
              </a:ext>
            </a:extLst>
          </p:cNvPr>
          <p:cNvSpPr/>
          <p:nvPr/>
        </p:nvSpPr>
        <p:spPr>
          <a:xfrm>
            <a:off x="1213385" y="238688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48BD52-585A-4083-698B-35E4FA7217CC}"/>
              </a:ext>
            </a:extLst>
          </p:cNvPr>
          <p:cNvSpPr/>
          <p:nvPr/>
        </p:nvSpPr>
        <p:spPr>
          <a:xfrm>
            <a:off x="1209379" y="3199238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5A5E816-5755-CECB-100F-6730A0E3E454}"/>
              </a:ext>
            </a:extLst>
          </p:cNvPr>
          <p:cNvSpPr/>
          <p:nvPr/>
        </p:nvSpPr>
        <p:spPr>
          <a:xfrm>
            <a:off x="1209378" y="358492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A87E1C0-898B-C544-D806-84CB0F9C894D}"/>
              </a:ext>
            </a:extLst>
          </p:cNvPr>
          <p:cNvSpPr/>
          <p:nvPr/>
        </p:nvSpPr>
        <p:spPr>
          <a:xfrm>
            <a:off x="1209377" y="4011589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F9A85E-B0A1-2ECA-F1B1-D1A3A50A349F}"/>
              </a:ext>
            </a:extLst>
          </p:cNvPr>
          <p:cNvSpPr/>
          <p:nvPr/>
        </p:nvSpPr>
        <p:spPr>
          <a:xfrm>
            <a:off x="1209376" y="442213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9AD21B-F148-1237-3AE6-CFF0535087EB}"/>
              </a:ext>
            </a:extLst>
          </p:cNvPr>
          <p:cNvSpPr/>
          <p:nvPr/>
        </p:nvSpPr>
        <p:spPr>
          <a:xfrm>
            <a:off x="1209375" y="482394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EEB233-E8B9-DD3E-74B8-E17816F5258B}"/>
              </a:ext>
            </a:extLst>
          </p:cNvPr>
          <p:cNvSpPr/>
          <p:nvPr/>
        </p:nvSpPr>
        <p:spPr>
          <a:xfrm>
            <a:off x="1209374" y="5250064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3D5210E-3110-9830-238F-B4291DC519CD}"/>
              </a:ext>
            </a:extLst>
          </p:cNvPr>
          <p:cNvSpPr/>
          <p:nvPr/>
        </p:nvSpPr>
        <p:spPr>
          <a:xfrm>
            <a:off x="1209374" y="566093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1A26D-FB72-8CC1-2215-17FAC3024932}"/>
              </a:ext>
            </a:extLst>
          </p:cNvPr>
          <p:cNvCxnSpPr>
            <a:cxnSpLocks/>
          </p:cNvCxnSpPr>
          <p:nvPr/>
        </p:nvCxnSpPr>
        <p:spPr>
          <a:xfrm flipH="1">
            <a:off x="5127039" y="3107509"/>
            <a:ext cx="3516923" cy="374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A32C7-A7F4-0AE9-7896-1F13D5BF35AC}"/>
              </a:ext>
            </a:extLst>
          </p:cNvPr>
          <p:cNvCxnSpPr>
            <a:cxnSpLocks/>
          </p:cNvCxnSpPr>
          <p:nvPr/>
        </p:nvCxnSpPr>
        <p:spPr>
          <a:xfrm flipH="1">
            <a:off x="5127039" y="3533020"/>
            <a:ext cx="3516923" cy="386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B8A49-D21B-DC35-0E87-F7B61944C12F}"/>
              </a:ext>
            </a:extLst>
          </p:cNvPr>
          <p:cNvCxnSpPr>
            <a:cxnSpLocks/>
          </p:cNvCxnSpPr>
          <p:nvPr/>
        </p:nvCxnSpPr>
        <p:spPr>
          <a:xfrm flipH="1">
            <a:off x="5127039" y="3973577"/>
            <a:ext cx="3516923" cy="373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61FA2F-C6A4-53A7-99EB-79D7D7C770C4}"/>
              </a:ext>
            </a:extLst>
          </p:cNvPr>
          <p:cNvCxnSpPr>
            <a:cxnSpLocks/>
          </p:cNvCxnSpPr>
          <p:nvPr/>
        </p:nvCxnSpPr>
        <p:spPr>
          <a:xfrm flipH="1">
            <a:off x="5127039" y="4361546"/>
            <a:ext cx="3516923" cy="426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BC01DA-33B3-B092-5EAB-1920112ABE1D}"/>
              </a:ext>
            </a:extLst>
          </p:cNvPr>
          <p:cNvCxnSpPr>
            <a:cxnSpLocks/>
          </p:cNvCxnSpPr>
          <p:nvPr/>
        </p:nvCxnSpPr>
        <p:spPr>
          <a:xfrm flipH="1">
            <a:off x="5127039" y="4839645"/>
            <a:ext cx="3516923" cy="341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EF4BA-A149-FF0A-98CE-03F64F202268}"/>
              </a:ext>
            </a:extLst>
          </p:cNvPr>
          <p:cNvCxnSpPr>
            <a:cxnSpLocks/>
          </p:cNvCxnSpPr>
          <p:nvPr/>
        </p:nvCxnSpPr>
        <p:spPr>
          <a:xfrm flipH="1">
            <a:off x="5127039" y="5248616"/>
            <a:ext cx="3516922" cy="3733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C06BDE-9336-AA82-F42A-0D08ADA9EAB7}"/>
              </a:ext>
            </a:extLst>
          </p:cNvPr>
          <p:cNvCxnSpPr>
            <a:cxnSpLocks/>
          </p:cNvCxnSpPr>
          <p:nvPr/>
        </p:nvCxnSpPr>
        <p:spPr>
          <a:xfrm flipH="1">
            <a:off x="8799871" y="2545093"/>
            <a:ext cx="726661" cy="35758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23CECE-BFF4-2A5A-07E2-B80BF13279A0}"/>
              </a:ext>
            </a:extLst>
          </p:cNvPr>
          <p:cNvCxnSpPr>
            <a:cxnSpLocks/>
          </p:cNvCxnSpPr>
          <p:nvPr/>
        </p:nvCxnSpPr>
        <p:spPr>
          <a:xfrm flipH="1">
            <a:off x="9526532" y="5752605"/>
            <a:ext cx="443378" cy="368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CB4F32-0174-72F4-8DFB-4F55F07462AB}"/>
              </a:ext>
            </a:extLst>
          </p:cNvPr>
          <p:cNvSpPr/>
          <p:nvPr/>
        </p:nvSpPr>
        <p:spPr>
          <a:xfrm rot="16200000">
            <a:off x="10379625" y="64315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6D3FC39-EE8B-A2DE-0762-A5A582EC52FE}"/>
              </a:ext>
            </a:extLst>
          </p:cNvPr>
          <p:cNvSpPr/>
          <p:nvPr/>
        </p:nvSpPr>
        <p:spPr>
          <a:xfrm rot="10800000">
            <a:off x="10907032" y="2283836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EFC7E7C-6805-1BF3-FCAE-EC93913E0C59}"/>
              </a:ext>
            </a:extLst>
          </p:cNvPr>
          <p:cNvSpPr/>
          <p:nvPr/>
        </p:nvSpPr>
        <p:spPr>
          <a:xfrm rot="10800000">
            <a:off x="10820023" y="5621977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E489E21-6D5A-06C3-D611-2374E42C02A0}"/>
              </a:ext>
            </a:extLst>
          </p:cNvPr>
          <p:cNvSpPr/>
          <p:nvPr/>
        </p:nvSpPr>
        <p:spPr>
          <a:xfrm rot="10800000">
            <a:off x="10064017" y="2226560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25E4CB-6448-FE14-8787-9BDA516FFC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583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6" grpId="0" animBg="1"/>
      <p:bldP spid="27" grpId="0" animBg="1"/>
      <p:bldP spid="28" grpId="0" animBg="1"/>
      <p:bldP spid="32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Number (unsigned) in 4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Real hardware has a fixed number of bits to store numbers (pi-cluster is 32 bits)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There are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distinct values in n bits</a:t>
                </a:r>
              </a:p>
              <a:p>
                <a:r>
                  <a:rPr lang="en-US" dirty="0">
                    <a:solidFill>
                      <a:schemeClr val="accent6"/>
                    </a:solidFill>
                  </a:rPr>
                  <a:t>This limits the range of positive number to be 0 (unsigned min)  to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</m:sup>
                    </m:sSup>
                    <m:r>
                      <a:rPr lang="en-US" sz="20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/>
                    </a:solidFill>
                  </a:rPr>
                  <a:t>- 1 (unsigned max)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3CD68AF-1C88-E6D1-CC36-B361C5A0EC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577850" y="835293"/>
                <a:ext cx="10709275" cy="1570160"/>
              </a:xfrm>
              <a:blipFill>
                <a:blip r:embed="rId2"/>
                <a:stretch>
                  <a:fillRect l="-592" r="-47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948331"/>
              </p:ext>
            </p:extLst>
          </p:nvPr>
        </p:nvGraphicFramePr>
        <p:xfrm>
          <a:off x="212910" y="2626055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66799"/>
              </p:ext>
            </p:extLst>
          </p:nvPr>
        </p:nvGraphicFramePr>
        <p:xfrm>
          <a:off x="212910" y="4606668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C2FF2-AF82-B4E3-DC6C-51991C197816}"/>
              </a:ext>
            </a:extLst>
          </p:cNvPr>
          <p:cNvSpPr txBox="1"/>
          <p:nvPr/>
        </p:nvSpPr>
        <p:spPr>
          <a:xfrm>
            <a:off x="2867025" y="38991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30F86-B3A0-6222-C3B8-618E814A7BCF}"/>
              </a:ext>
            </a:extLst>
          </p:cNvPr>
          <p:cNvSpPr txBox="1"/>
          <p:nvPr/>
        </p:nvSpPr>
        <p:spPr>
          <a:xfrm>
            <a:off x="11021021" y="599155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umax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B0F8F48-F140-4F47-9795-103FB67C125E}"/>
              </a:ext>
            </a:extLst>
          </p:cNvPr>
          <p:cNvSpPr/>
          <p:nvPr/>
        </p:nvSpPr>
        <p:spPr>
          <a:xfrm>
            <a:off x="5740281" y="4623293"/>
            <a:ext cx="6268063" cy="1777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D4B059-B9E3-BD41-9B8A-11CCD4BC1DC7}"/>
              </a:ext>
            </a:extLst>
          </p:cNvPr>
          <p:cNvSpPr/>
          <p:nvPr/>
        </p:nvSpPr>
        <p:spPr>
          <a:xfrm>
            <a:off x="5740281" y="2682060"/>
            <a:ext cx="4432000" cy="1385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98077E-CCF3-3043-AE4C-C2E8AA6D8EB9}"/>
              </a:ext>
            </a:extLst>
          </p:cNvPr>
          <p:cNvSpPr/>
          <p:nvPr/>
        </p:nvSpPr>
        <p:spPr>
          <a:xfrm>
            <a:off x="89313" y="3509549"/>
            <a:ext cx="4432000" cy="193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6B1C-44D4-4D4A-A4D5-C87DAD1F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49832"/>
            <a:ext cx="10515600" cy="490675"/>
          </a:xfrm>
        </p:spPr>
        <p:txBody>
          <a:bodyPr/>
          <a:lstStyle/>
          <a:p>
            <a:r>
              <a:rPr lang="en-US" dirty="0"/>
              <a:t>Two’s Complement Addition and Subtraction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570B3F-40A7-9643-8E3A-46E9FC4CDF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6754" y="878922"/>
            <a:ext cx="11814500" cy="13859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Addition: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just add the two number directly</a:t>
            </a:r>
          </a:p>
          <a:p>
            <a:r>
              <a:rPr lang="en-US" b="1" dirty="0">
                <a:solidFill>
                  <a:srgbClr val="0070C0"/>
                </a:solidFill>
              </a:rPr>
              <a:t>Subtraction: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can convert to addition: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difference = minuend </a:t>
            </a:r>
            <a:r>
              <a:rPr lang="en-US" sz="2000" b="1" dirty="0">
                <a:solidFill>
                  <a:srgbClr val="F37440"/>
                </a:solidFill>
              </a:rPr>
              <a:t>+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2’s complement (subtrahend)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C7433-5745-FB47-ABCE-D9A5AC62005A}"/>
              </a:ext>
            </a:extLst>
          </p:cNvPr>
          <p:cNvSpPr/>
          <p:nvPr/>
        </p:nvSpPr>
        <p:spPr>
          <a:xfrm>
            <a:off x="6389185" y="273576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648A1-F483-434F-A71D-6619833D0C77}"/>
              </a:ext>
            </a:extLst>
          </p:cNvPr>
          <p:cNvSpPr/>
          <p:nvPr/>
        </p:nvSpPr>
        <p:spPr>
          <a:xfrm>
            <a:off x="834085" y="4252999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3ECA0E-CF0B-FD4F-9DEB-3F97BE4FDD0D}"/>
              </a:ext>
            </a:extLst>
          </p:cNvPr>
          <p:cNvCxnSpPr>
            <a:cxnSpLocks/>
          </p:cNvCxnSpPr>
          <p:nvPr/>
        </p:nvCxnSpPr>
        <p:spPr>
          <a:xfrm>
            <a:off x="1584318" y="4728708"/>
            <a:ext cx="2841826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0AC22B-A3BE-7A4C-9385-188404212B8F}"/>
              </a:ext>
            </a:extLst>
          </p:cNvPr>
          <p:cNvSpPr/>
          <p:nvPr/>
        </p:nvSpPr>
        <p:spPr>
          <a:xfrm>
            <a:off x="99060" y="474834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 = 0 1 0 1 1 1 1 0</a:t>
            </a:r>
            <a:endParaRPr lang="en-US" sz="24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668584-0237-7E4D-933E-DB79B62CEA78}"/>
              </a:ext>
            </a:extLst>
          </p:cNvPr>
          <p:cNvCxnSpPr>
            <a:cxnSpLocks/>
          </p:cNvCxnSpPr>
          <p:nvPr/>
        </p:nvCxnSpPr>
        <p:spPr>
          <a:xfrm>
            <a:off x="7153276" y="3553560"/>
            <a:ext cx="2740747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F8E44C9-AF3C-D344-885B-B08C9DDFF6AB}"/>
              </a:ext>
            </a:extLst>
          </p:cNvPr>
          <p:cNvSpPr/>
          <p:nvPr/>
        </p:nvSpPr>
        <p:spPr>
          <a:xfrm>
            <a:off x="5845175" y="352190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2E0912-1D96-1C4F-A803-1E63CD28D92A}"/>
              </a:ext>
            </a:extLst>
          </p:cNvPr>
          <p:cNvSpPr/>
          <p:nvPr/>
        </p:nvSpPr>
        <p:spPr>
          <a:xfrm>
            <a:off x="834085" y="3851168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FB6376-5796-0B4F-BB8C-8323118F2CBE}"/>
              </a:ext>
            </a:extLst>
          </p:cNvPr>
          <p:cNvSpPr/>
          <p:nvPr/>
        </p:nvSpPr>
        <p:spPr>
          <a:xfrm>
            <a:off x="6389185" y="3091895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0 0 0 0 1 0 1 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1B87C-2EF1-664C-9B71-B6F14A2304B7}"/>
              </a:ext>
            </a:extLst>
          </p:cNvPr>
          <p:cNvSpPr/>
          <p:nvPr/>
        </p:nvSpPr>
        <p:spPr>
          <a:xfrm>
            <a:off x="8239782" y="498858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0 1 0 1 0 0 1 1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1EA6B3-E47E-F148-AEE8-D48413BC92D9}"/>
              </a:ext>
            </a:extLst>
          </p:cNvPr>
          <p:cNvCxnSpPr>
            <a:cxnSpLocks/>
          </p:cNvCxnSpPr>
          <p:nvPr/>
        </p:nvCxnSpPr>
        <p:spPr>
          <a:xfrm>
            <a:off x="8996484" y="5812561"/>
            <a:ext cx="2830749" cy="0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E8482-7EAE-7E49-84FF-D4628125AD20}"/>
              </a:ext>
            </a:extLst>
          </p:cNvPr>
          <p:cNvSpPr/>
          <p:nvPr/>
        </p:nvSpPr>
        <p:spPr>
          <a:xfrm>
            <a:off x="5682792" y="5858569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– y = x +(-y)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0 1 0 0 1 0 0 0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5FC204-7809-3641-8A43-E5C8CFB64B67}"/>
              </a:ext>
            </a:extLst>
          </p:cNvPr>
          <p:cNvSpPr/>
          <p:nvPr/>
        </p:nvSpPr>
        <p:spPr>
          <a:xfrm>
            <a:off x="7388730" y="4688864"/>
            <a:ext cx="472937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2’s complement first and then add  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(-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 1 1 1 0 1 0 1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51578-2600-9A44-B591-77F565A3E23A}"/>
              </a:ext>
            </a:extLst>
          </p:cNvPr>
          <p:cNvSpPr txBox="1"/>
          <p:nvPr/>
        </p:nvSpPr>
        <p:spPr>
          <a:xfrm>
            <a:off x="1051292" y="3509549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endParaRPr lang="en-US" sz="12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0   0   0   0   0   1   1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8C708E-C5A9-B041-936A-F23F34F50F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8A0F85C-1085-7395-D61D-DA3CA20F8BE1}"/>
              </a:ext>
            </a:extLst>
          </p:cNvPr>
          <p:cNvSpPr/>
          <p:nvPr/>
        </p:nvSpPr>
        <p:spPr>
          <a:xfrm rot="5400000">
            <a:off x="7890967" y="4214013"/>
            <a:ext cx="39188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2" grpId="0" uiExpand="1" build="p"/>
      <p:bldP spid="4" grpId="0"/>
      <p:bldP spid="5" grpId="0"/>
      <p:bldP spid="20" grpId="0"/>
      <p:bldP spid="84" grpId="0"/>
      <p:bldP spid="85" grpId="0"/>
      <p:bldP spid="86" grpId="0"/>
      <p:bldP spid="17" grpId="0"/>
      <p:bldP spid="19" grpId="0"/>
      <p:bldP spid="21" grpId="0"/>
      <p:bldP spid="6" grpId="0"/>
      <p:bldP spid="22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9974" y="1506710"/>
            <a:ext cx="6795451" cy="26177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/>
              <a:t> Two’s complement numbers (positive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81" y="135000"/>
            <a:ext cx="8024397" cy="526449"/>
          </a:xfrm>
        </p:spPr>
        <p:txBody>
          <a:bodyPr/>
          <a:lstStyle/>
          <a:p>
            <a:r>
              <a:rPr lang="en-US" dirty="0"/>
              <a:t>Two’s Complement Positive Overflow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78B5E-64A4-614D-8FE8-069F5D084BDF}"/>
              </a:ext>
            </a:extLst>
          </p:cNvPr>
          <p:cNvGrpSpPr/>
          <p:nvPr/>
        </p:nvGrpSpPr>
        <p:grpSpPr>
          <a:xfrm>
            <a:off x="1147722" y="2104516"/>
            <a:ext cx="4911337" cy="1951295"/>
            <a:chOff x="665323" y="1602216"/>
            <a:chExt cx="4911337" cy="19512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6B487-A902-7C4B-8378-DFAFDD1298AD}"/>
                </a:ext>
              </a:extLst>
            </p:cNvPr>
            <p:cNvSpPr/>
            <p:nvPr/>
          </p:nvSpPr>
          <p:spPr>
            <a:xfrm>
              <a:off x="686289" y="2199294"/>
              <a:ext cx="452239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1		  5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1 0		  6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5C98A-1ECC-334B-BEDE-ECFBC2AC6CB7}"/>
                </a:ext>
              </a:extLst>
            </p:cNvPr>
            <p:cNvCxnSpPr>
              <a:cxnSpLocks/>
            </p:cNvCxnSpPr>
            <p:nvPr/>
          </p:nvCxnSpPr>
          <p:spPr>
            <a:xfrm>
              <a:off x="686289" y="3030291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24EA68-0567-D54F-A438-963428578931}"/>
                </a:ext>
              </a:extLst>
            </p:cNvPr>
            <p:cNvSpPr/>
            <p:nvPr/>
          </p:nvSpPr>
          <p:spPr>
            <a:xfrm>
              <a:off x="1326063" y="3030291"/>
              <a:ext cx="3964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-5  != 11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2BE461-45AD-4B48-9C82-A9F3F0EEB730}"/>
                </a:ext>
              </a:extLst>
            </p:cNvPr>
            <p:cNvSpPr txBox="1"/>
            <p:nvPr/>
          </p:nvSpPr>
          <p:spPr>
            <a:xfrm>
              <a:off x="665323" y="1602216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B050"/>
                  </a:solidFill>
                </a:rPr>
                <a:t>Cout</a:t>
              </a:r>
              <a:endParaRPr lang="en-US" dirty="0">
                <a:solidFill>
                  <a:srgbClr val="00B050"/>
                </a:solidFill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27EA4A-32C9-404E-B7FA-647EE100AC7E}"/>
                </a:ext>
              </a:extLst>
            </p:cNvPr>
            <p:cNvSpPr txBox="1"/>
            <p:nvPr/>
          </p:nvSpPr>
          <p:spPr>
            <a:xfrm>
              <a:off x="2212574" y="18684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DD688F-FBB4-6048-B769-7FABAFA18DB9}"/>
                </a:ext>
              </a:extLst>
            </p:cNvPr>
            <p:cNvSpPr txBox="1"/>
            <p:nvPr/>
          </p:nvSpPr>
          <p:spPr>
            <a:xfrm>
              <a:off x="1374532" y="1603537"/>
              <a:ext cx="312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rgbClr val="F3753F"/>
                </a:solidFill>
              </a:endParaRPr>
            </a:p>
            <a:p>
              <a:pPr algn="ctr"/>
              <a:r>
                <a:rPr lang="en-US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DDAFF9-EFFD-DF4D-9EAB-5E5645E96514}"/>
                </a:ext>
              </a:extLst>
            </p:cNvPr>
            <p:cNvSpPr txBox="1"/>
            <p:nvPr/>
          </p:nvSpPr>
          <p:spPr>
            <a:xfrm>
              <a:off x="1796443" y="18825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0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540F-791E-64DE-B2B4-735A46130C30}"/>
              </a:ext>
            </a:extLst>
          </p:cNvPr>
          <p:cNvSpPr txBox="1"/>
          <p:nvPr/>
        </p:nvSpPr>
        <p:spPr>
          <a:xfrm>
            <a:off x="317574" y="5589133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</p:spTree>
    <p:extLst>
      <p:ext uri="{BB962C8B-B14F-4D97-AF65-F5344CB8AC3E}">
        <p14:creationId xmlns:p14="http://schemas.microsoft.com/office/powerpoint/2010/main" val="19986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7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1F59F-EA65-8A44-96C0-0168CF3E7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0253" y="1391595"/>
            <a:ext cx="6766083" cy="27564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2C895B"/>
                </a:solidFill>
              </a:rPr>
              <a:t>4-bit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Two’s complement numbers (negative overflow)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7" y="104955"/>
            <a:ext cx="8071850" cy="526449"/>
          </a:xfrm>
        </p:spPr>
        <p:txBody>
          <a:bodyPr/>
          <a:lstStyle/>
          <a:p>
            <a:r>
              <a:rPr lang="en-US" dirty="0"/>
              <a:t>Two’s Complement Negative Overflow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3AFC9-219C-FA44-94B5-21B0B938A52E}"/>
              </a:ext>
            </a:extLst>
          </p:cNvPr>
          <p:cNvGrpSpPr/>
          <p:nvPr/>
        </p:nvGrpSpPr>
        <p:grpSpPr>
          <a:xfrm>
            <a:off x="1867664" y="2066470"/>
            <a:ext cx="4947831" cy="1950246"/>
            <a:chOff x="832383" y="3704327"/>
            <a:chExt cx="4947831" cy="19502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731BCD-4BD2-8841-968E-61EC89CDEBAA}"/>
                </a:ext>
              </a:extLst>
            </p:cNvPr>
            <p:cNvSpPr/>
            <p:nvPr/>
          </p:nvSpPr>
          <p:spPr>
            <a:xfrm>
              <a:off x="889843" y="4300356"/>
              <a:ext cx="4737194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0 1		  -7</a:t>
              </a:r>
            </a:p>
            <a:p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+ </a:t>
              </a:r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0 1 1		  -5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70DB77-08C5-9C46-AC18-D783AA9D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3" y="5131353"/>
              <a:ext cx="489037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69E4E8-EC05-9241-BDFF-729790AA1343}"/>
                </a:ext>
              </a:extLst>
            </p:cNvPr>
            <p:cNvSpPr/>
            <p:nvPr/>
          </p:nvSpPr>
          <p:spPr>
            <a:xfrm>
              <a:off x="1529617" y="5131353"/>
              <a:ext cx="41793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1 0 0 	</a:t>
              </a:r>
              <a:r>
                <a:rPr lang="en-US" sz="2800" b="1" dirty="0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+4  != -12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4B0AA3-E56C-DE45-A914-D1CDAEED3AEF}"/>
                </a:ext>
              </a:extLst>
            </p:cNvPr>
            <p:cNvSpPr txBox="1"/>
            <p:nvPr/>
          </p:nvSpPr>
          <p:spPr>
            <a:xfrm>
              <a:off x="832383" y="3704327"/>
              <a:ext cx="7264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B050"/>
                  </a:solidFill>
                </a:rPr>
                <a:t>Cout</a:t>
              </a:r>
              <a:endParaRPr lang="en-US" sz="2000" dirty="0">
                <a:solidFill>
                  <a:srgbClr val="00B050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15095C-346D-FB43-AD00-111409858AE0}"/>
                </a:ext>
              </a:extLst>
            </p:cNvPr>
            <p:cNvSpPr txBox="1"/>
            <p:nvPr/>
          </p:nvSpPr>
          <p:spPr>
            <a:xfrm>
              <a:off x="2417582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E52C71-260D-E442-85D4-13E795F495CA}"/>
                </a:ext>
              </a:extLst>
            </p:cNvPr>
            <p:cNvSpPr txBox="1"/>
            <p:nvPr/>
          </p:nvSpPr>
          <p:spPr>
            <a:xfrm>
              <a:off x="1570873" y="3704599"/>
              <a:ext cx="3273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000" dirty="0">
                <a:solidFill>
                  <a:srgbClr val="F3753F"/>
                </a:solidFill>
              </a:endParaRPr>
            </a:p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DCB5E2-BF5C-9448-91C7-2EB3A3F1124C}"/>
                </a:ext>
              </a:extLst>
            </p:cNvPr>
            <p:cNvSpPr txBox="1"/>
            <p:nvPr/>
          </p:nvSpPr>
          <p:spPr>
            <a:xfrm>
              <a:off x="1992783" y="394594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3753F"/>
                  </a:solidFill>
                </a:rPr>
                <a:t>1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924698-6457-E940-865F-A94BC102841D}"/>
              </a:ext>
            </a:extLst>
          </p:cNvPr>
          <p:cNvSpPr txBox="1"/>
          <p:nvPr/>
        </p:nvSpPr>
        <p:spPr>
          <a:xfrm>
            <a:off x="328553" y="5428161"/>
            <a:ext cx="682126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signed numbers: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overflow occurs if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operands have same sign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 and </a:t>
            </a:r>
            <a:r>
              <a:rPr lang="en-US" sz="2400" dirty="0">
                <a:solidFill>
                  <a:srgbClr val="2C895B"/>
                </a:solidFill>
                <a:latin typeface="Calibri" panose="020F0502020204030204" pitchFamily="34" charset="0"/>
                <a:ea typeface="Roboto" charset="0"/>
                <a:cs typeface="Calibri" panose="020F0502020204030204" pitchFamily="34" charset="0"/>
              </a:rPr>
              <a:t>result’s sign is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5D7E1B-57B2-9846-A129-A5892851BCF1}"/>
              </a:ext>
            </a:extLst>
          </p:cNvPr>
          <p:cNvSpPr txBox="1"/>
          <p:nvPr/>
        </p:nvSpPr>
        <p:spPr>
          <a:xfrm>
            <a:off x="8793498" y="44091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C599F8-A8E0-F848-A107-FF3263A0C2B0}"/>
              </a:ext>
            </a:extLst>
          </p:cNvPr>
          <p:cNvSpPr txBox="1"/>
          <p:nvPr/>
        </p:nvSpPr>
        <p:spPr>
          <a:xfrm>
            <a:off x="9843524" y="44282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SMAX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255BC0-6AAC-8B49-98B6-A2B154B7F292}"/>
              </a:ext>
            </a:extLst>
          </p:cNvPr>
          <p:cNvCxnSpPr>
            <a:cxnSpLocks/>
          </p:cNvCxnSpPr>
          <p:nvPr/>
        </p:nvCxnSpPr>
        <p:spPr>
          <a:xfrm flipH="1">
            <a:off x="9682531" y="3510813"/>
            <a:ext cx="3311" cy="1331150"/>
          </a:xfrm>
          <a:prstGeom prst="line">
            <a:avLst/>
          </a:prstGeom>
          <a:ln w="254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D288FD-438B-8248-AD6A-97B54E17A918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7369373" y="274153"/>
            <a:ext cx="4681491" cy="4154138"/>
            <a:chOff x="2366" y="1413"/>
            <a:chExt cx="2388" cy="211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91A8DB8-3864-9941-A029-2A63035BDD2C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5" y="1499"/>
              <a:ext cx="1943" cy="1926"/>
            </a:xfrm>
            <a:custGeom>
              <a:avLst/>
              <a:gdLst>
                <a:gd name="T0" fmla="*/ 0 w 10000"/>
                <a:gd name="T1" fmla="*/ 0 h 10000"/>
                <a:gd name="T2" fmla="*/ 0 w 10000"/>
                <a:gd name="T3" fmla="*/ 0 h 10000"/>
                <a:gd name="T4" fmla="*/ 0 w 10000"/>
                <a:gd name="T5" fmla="*/ 1 h 10000"/>
                <a:gd name="T6" fmla="*/ 1 w 10000"/>
                <a:gd name="T7" fmla="*/ 0 h 10000"/>
                <a:gd name="T8" fmla="*/ 0 w 10000"/>
                <a:gd name="T9" fmla="*/ 0 h 10000"/>
                <a:gd name="T10" fmla="*/ 0 w 10000"/>
                <a:gd name="T11" fmla="*/ 0 h 100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00"/>
                <a:gd name="T19" fmla="*/ 0 h 10000"/>
                <a:gd name="T20" fmla="*/ 10000 w 10000"/>
                <a:gd name="T21" fmla="*/ 10000 h 100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00" h="10000">
                  <a:moveTo>
                    <a:pt x="5000" y="0"/>
                  </a:moveTo>
                  <a:cubicBezTo>
                    <a:pt x="2238" y="0"/>
                    <a:pt x="0" y="2238"/>
                    <a:pt x="0" y="5000"/>
                  </a:cubicBezTo>
                  <a:cubicBezTo>
                    <a:pt x="0" y="7761"/>
                    <a:pt x="2238" y="10000"/>
                    <a:pt x="5000" y="10000"/>
                  </a:cubicBezTo>
                  <a:cubicBezTo>
                    <a:pt x="7761" y="10000"/>
                    <a:pt x="10000" y="7761"/>
                    <a:pt x="10000" y="5000"/>
                  </a:cubicBezTo>
                  <a:cubicBezTo>
                    <a:pt x="10000" y="2238"/>
                    <a:pt x="7761" y="0"/>
                    <a:pt x="5000" y="0"/>
                  </a:cubicBezTo>
                  <a:close/>
                  <a:moveTo>
                    <a:pt x="5000" y="0"/>
                  </a:moveTo>
                </a:path>
              </a:pathLst>
            </a:custGeom>
            <a:solidFill>
              <a:srgbClr val="FFFF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Helvetica Neue Regular" charset="0"/>
              </a:endParaRP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id="{1732286F-9666-E34B-80C9-15EF6798AF8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5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0000</a:t>
              </a:r>
            </a:p>
          </p:txBody>
        </p:sp>
        <p:sp>
          <p:nvSpPr>
            <p:cNvPr id="41" name="Text Box 6">
              <a:extLst>
                <a:ext uri="{FF2B5EF4-FFF2-40B4-BE49-F238E27FC236}">
                  <a16:creationId xmlns:a16="http://schemas.microsoft.com/office/drawing/2014/main" id="{A33C7C5E-33A9-C143-93E7-5CD48E48775A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18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0001</a:t>
              </a: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28E1013-3052-4440-9F59-4CDE1AF5F98C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83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0011</a:t>
              </a:r>
            </a:p>
          </p:txBody>
        </p:sp>
        <p:sp>
          <p:nvSpPr>
            <p:cNvPr id="43" name="Text Box 8">
              <a:extLst>
                <a:ext uri="{FF2B5EF4-FFF2-40B4-BE49-F238E27FC236}">
                  <a16:creationId xmlns:a16="http://schemas.microsoft.com/office/drawing/2014/main" id="{B75A6FDF-312A-6B4A-8668-046A9951C406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199" y="163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1111</a:t>
              </a:r>
            </a:p>
          </p:txBody>
        </p:sp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0E062DFD-4C2F-544D-ACA7-E06B251C9678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964" y="1828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1110</a:t>
              </a:r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64EA367F-0210-2E46-986B-F0B63AF64E8F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80" y="2242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1100</a:t>
              </a: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A3A6822A-38E9-BC41-8D8F-E3F4F620B078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680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1011</a:t>
              </a:r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76CC09F5-156B-424E-9933-752193C7DF00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03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1010</a:t>
              </a:r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1BBECABF-1961-7E40-9511-0613FD2E7490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19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1000</a:t>
              </a:r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BB0A4A78-FF59-8245-94A3-43D4FFB1CF0D}"/>
                </a:ext>
              </a:extLst>
            </p:cNvPr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9" y="313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0111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23CB4B38-D9DE-8547-A4A3-D889AFCDC21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918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0110</a:t>
              </a:r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B35F28E7-501A-9749-9CAE-6316ADB67DCC}"/>
                </a:ext>
              </a:extLst>
            </p:cNvPr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3" y="2521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0100</a:t>
              </a:r>
            </a:p>
          </p:txBody>
        </p:sp>
        <p:sp>
          <p:nvSpPr>
            <p:cNvPr id="52" name="Text Box 17">
              <a:extLst>
                <a:ext uri="{FF2B5EF4-FFF2-40B4-BE49-F238E27FC236}">
                  <a16:creationId xmlns:a16="http://schemas.microsoft.com/office/drawing/2014/main" id="{513775AF-489B-634D-B9F4-C330AB5ACEAE}"/>
                </a:ext>
              </a:extLst>
            </p:cNvPr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71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0010</a:t>
              </a:r>
            </a:p>
          </p:txBody>
        </p:sp>
        <p:sp>
          <p:nvSpPr>
            <p:cNvPr id="53" name="Text Box 18">
              <a:extLst>
                <a:ext uri="{FF2B5EF4-FFF2-40B4-BE49-F238E27FC236}">
                  <a16:creationId xmlns:a16="http://schemas.microsoft.com/office/drawing/2014/main" id="{6BE33198-AA79-7A4D-AFC7-181F1F65D445}"/>
                </a:ext>
              </a:extLst>
            </p:cNvPr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071" y="2739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0101</a:t>
              </a:r>
            </a:p>
          </p:txBody>
        </p:sp>
        <p:sp>
          <p:nvSpPr>
            <p:cNvPr id="54" name="Text Box 19">
              <a:extLst>
                <a:ext uri="{FF2B5EF4-FFF2-40B4-BE49-F238E27FC236}">
                  <a16:creationId xmlns:a16="http://schemas.microsoft.com/office/drawing/2014/main" id="{08A73523-3AA0-C343-8518-46618B88FCB6}"/>
                </a:ext>
              </a:extLst>
            </p:cNvPr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964" y="2935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1001</a:t>
              </a:r>
            </a:p>
          </p:txBody>
        </p:sp>
        <p:sp>
          <p:nvSpPr>
            <p:cNvPr id="55" name="Text Box 20">
              <a:extLst>
                <a:ext uri="{FF2B5EF4-FFF2-40B4-BE49-F238E27FC236}">
                  <a16:creationId xmlns:a16="http://schemas.microsoft.com/office/drawing/2014/main" id="{B5B03F96-F82D-D24D-AA9F-ADCA3EC8211A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803" y="2024"/>
              <a:ext cx="2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1101</a:t>
              </a:r>
            </a:p>
          </p:txBody>
        </p:sp>
        <p:sp>
          <p:nvSpPr>
            <p:cNvPr id="56" name="Text Box 21">
              <a:extLst>
                <a:ext uri="{FF2B5EF4-FFF2-40B4-BE49-F238E27FC236}">
                  <a16:creationId xmlns:a16="http://schemas.microsoft.com/office/drawing/2014/main" id="{9B396A45-FA4C-7A48-9D92-57A2C4BD32FD}"/>
                </a:ext>
              </a:extLst>
            </p:cNvPr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0" y="1413"/>
              <a:ext cx="7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0</a:t>
              </a:r>
            </a:p>
          </p:txBody>
        </p:sp>
        <p:sp>
          <p:nvSpPr>
            <p:cNvPr id="57" name="Text Box 22">
              <a:extLst>
                <a:ext uri="{FF2B5EF4-FFF2-40B4-BE49-F238E27FC236}">
                  <a16:creationId xmlns:a16="http://schemas.microsoft.com/office/drawing/2014/main" id="{1AEBE073-5671-E343-8FC9-875304E3BD21}"/>
                </a:ext>
              </a:extLst>
            </p:cNvPr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249" y="1602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+ 1</a:t>
              </a:r>
            </a:p>
          </p:txBody>
        </p:sp>
        <p:sp>
          <p:nvSpPr>
            <p:cNvPr id="58" name="Text Box 23">
              <a:extLst>
                <a:ext uri="{FF2B5EF4-FFF2-40B4-BE49-F238E27FC236}">
                  <a16:creationId xmlns:a16="http://schemas.microsoft.com/office/drawing/2014/main" id="{003C94DF-D507-0A40-963D-D3DDCC42A591}"/>
                </a:ext>
              </a:extLst>
            </p:cNvPr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459" y="1858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+ 2</a:t>
              </a:r>
            </a:p>
          </p:txBody>
        </p:sp>
        <p:sp>
          <p:nvSpPr>
            <p:cNvPr id="59" name="Text Box 24">
              <a:extLst>
                <a:ext uri="{FF2B5EF4-FFF2-40B4-BE49-F238E27FC236}">
                  <a16:creationId xmlns:a16="http://schemas.microsoft.com/office/drawing/2014/main" id="{079116ED-6BEC-A94B-88B9-9F3C6B96419A}"/>
                </a:ext>
              </a:extLst>
            </p:cNvPr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4549" y="2165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+ 3</a:t>
              </a:r>
            </a:p>
          </p:txBody>
        </p:sp>
        <p:sp>
          <p:nvSpPr>
            <p:cNvPr id="60" name="Text Box 25">
              <a:extLst>
                <a:ext uri="{FF2B5EF4-FFF2-40B4-BE49-F238E27FC236}">
                  <a16:creationId xmlns:a16="http://schemas.microsoft.com/office/drawing/2014/main" id="{D2379942-79F4-C244-9DF4-A0DE49D7DFB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4547" y="25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+ 4</a:t>
              </a:r>
            </a:p>
          </p:txBody>
        </p:sp>
        <p:sp>
          <p:nvSpPr>
            <p:cNvPr id="61" name="Text Box 26">
              <a:extLst>
                <a:ext uri="{FF2B5EF4-FFF2-40B4-BE49-F238E27FC236}">
                  <a16:creationId xmlns:a16="http://schemas.microsoft.com/office/drawing/2014/main" id="{A46FEE29-F366-074F-897E-CB8B1D9BB032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444" y="2909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+ 5</a:t>
              </a:r>
            </a:p>
          </p:txBody>
        </p:sp>
        <p:sp>
          <p:nvSpPr>
            <p:cNvPr id="62" name="Text Box 27">
              <a:extLst>
                <a:ext uri="{FF2B5EF4-FFF2-40B4-BE49-F238E27FC236}">
                  <a16:creationId xmlns:a16="http://schemas.microsoft.com/office/drawing/2014/main" id="{871CB724-EAC0-0F48-AF8E-468661F1C16B}"/>
                </a:ext>
              </a:extLst>
            </p:cNvPr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227" y="318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+ 6</a:t>
              </a:r>
            </a:p>
          </p:txBody>
        </p:sp>
        <p:sp>
          <p:nvSpPr>
            <p:cNvPr id="63" name="Text Box 28">
              <a:extLst>
                <a:ext uri="{FF2B5EF4-FFF2-40B4-BE49-F238E27FC236}">
                  <a16:creationId xmlns:a16="http://schemas.microsoft.com/office/drawing/2014/main" id="{71F2DE11-0E26-7E48-B4A3-81656F935E35}"/>
                </a:ext>
              </a:extLst>
            </p:cNvPr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874" y="3377"/>
              <a:ext cx="20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+ 7</a:t>
              </a:r>
            </a:p>
          </p:txBody>
        </p:sp>
        <p:sp>
          <p:nvSpPr>
            <p:cNvPr id="64" name="Text Box 29">
              <a:extLst>
                <a:ext uri="{FF2B5EF4-FFF2-40B4-BE49-F238E27FC236}">
                  <a16:creationId xmlns:a16="http://schemas.microsoft.com/office/drawing/2014/main" id="{7D67824E-730A-AA4F-BAD8-12378FA70937}"/>
                </a:ext>
              </a:extLst>
            </p:cNvPr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44" y="33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8</a:t>
              </a:r>
            </a:p>
          </p:txBody>
        </p:sp>
        <p:sp>
          <p:nvSpPr>
            <p:cNvPr id="65" name="Text Box 30">
              <a:extLst>
                <a:ext uri="{FF2B5EF4-FFF2-40B4-BE49-F238E27FC236}">
                  <a16:creationId xmlns:a16="http://schemas.microsoft.com/office/drawing/2014/main" id="{1300FB94-77CB-1F49-9548-08ECA901A205}"/>
                </a:ext>
              </a:extLst>
            </p:cNvPr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708" y="318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7</a:t>
              </a:r>
            </a:p>
          </p:txBody>
        </p:sp>
        <p:sp>
          <p:nvSpPr>
            <p:cNvPr id="66" name="Text Box 31">
              <a:extLst>
                <a:ext uri="{FF2B5EF4-FFF2-40B4-BE49-F238E27FC236}">
                  <a16:creationId xmlns:a16="http://schemas.microsoft.com/office/drawing/2014/main" id="{DC00478F-D010-0B42-AD41-70AD3DEF79B3}"/>
                </a:ext>
              </a:extLst>
            </p:cNvPr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500" y="2909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 dirty="0">
                  <a:latin typeface="Tahoma" pitchFamily="34" charset="0"/>
                </a:rPr>
                <a:t>– 6</a:t>
              </a:r>
            </a:p>
          </p:txBody>
        </p:sp>
        <p:sp>
          <p:nvSpPr>
            <p:cNvPr id="67" name="Text Box 32">
              <a:extLst>
                <a:ext uri="{FF2B5EF4-FFF2-40B4-BE49-F238E27FC236}">
                  <a16:creationId xmlns:a16="http://schemas.microsoft.com/office/drawing/2014/main" id="{CA509E57-9CB1-134E-A68F-B3A862A12F0D}"/>
                </a:ext>
              </a:extLst>
            </p:cNvPr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397" y="2577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5</a:t>
              </a:r>
            </a:p>
          </p:txBody>
        </p:sp>
        <p:sp>
          <p:nvSpPr>
            <p:cNvPr id="68" name="Text Box 33">
              <a:extLst>
                <a:ext uri="{FF2B5EF4-FFF2-40B4-BE49-F238E27FC236}">
                  <a16:creationId xmlns:a16="http://schemas.microsoft.com/office/drawing/2014/main" id="{30072F5C-EAF7-2946-9910-6E69D15BA5A7}"/>
                </a:ext>
              </a:extLst>
            </p:cNvPr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2366" y="2165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4</a:t>
              </a:r>
            </a:p>
          </p:txBody>
        </p:sp>
        <p:sp>
          <p:nvSpPr>
            <p:cNvPr id="69" name="Text Box 34">
              <a:extLst>
                <a:ext uri="{FF2B5EF4-FFF2-40B4-BE49-F238E27FC236}">
                  <a16:creationId xmlns:a16="http://schemas.microsoft.com/office/drawing/2014/main" id="{3E088758-5EC2-AB4B-BD3A-93698ACB77C7}"/>
                </a:ext>
              </a:extLst>
            </p:cNvPr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480" y="1858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3</a:t>
              </a:r>
            </a:p>
          </p:txBody>
        </p:sp>
        <p:sp>
          <p:nvSpPr>
            <p:cNvPr id="70" name="Text Box 35">
              <a:extLst>
                <a:ext uri="{FF2B5EF4-FFF2-40B4-BE49-F238E27FC236}">
                  <a16:creationId xmlns:a16="http://schemas.microsoft.com/office/drawing/2014/main" id="{9112CB2C-1F9E-3149-B17A-44E2A32506FA}"/>
                </a:ext>
              </a:extLst>
            </p:cNvPr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687" y="1602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2</a:t>
              </a:r>
            </a:p>
          </p:txBody>
        </p:sp>
        <p:sp>
          <p:nvSpPr>
            <p:cNvPr id="71" name="Text Box 36">
              <a:extLst>
                <a:ext uri="{FF2B5EF4-FFF2-40B4-BE49-F238E27FC236}">
                  <a16:creationId xmlns:a16="http://schemas.microsoft.com/office/drawing/2014/main" id="{F4DA3E32-359B-C34D-ACB6-8EA8A21BD6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019" y="1413"/>
              <a:ext cx="1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hangingPunct="1">
                <a:lnSpc>
                  <a:spcPts val="1900"/>
                </a:lnSpc>
                <a:tabLst>
                  <a:tab pos="0" algn="l"/>
                </a:tabLst>
              </a:pPr>
              <a:r>
                <a:rPr lang="en-US" sz="1600" b="0">
                  <a:latin typeface="Tahoma" pitchFamily="34" charset="0"/>
                </a:rPr>
                <a:t>– 1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AFCD2B7-E733-6645-8107-ECE7A3967067}"/>
              </a:ext>
            </a:extLst>
          </p:cNvPr>
          <p:cNvSpPr txBox="1"/>
          <p:nvPr/>
        </p:nvSpPr>
        <p:spPr>
          <a:xfrm>
            <a:off x="9070933" y="1980392"/>
            <a:ext cx="1463040" cy="7132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Two’s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latin typeface="Calibri" pitchFamily="34" charset="0"/>
              </a:rPr>
              <a:t>Complement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8164D6-DB95-B646-A085-8B08E0CE9F7C}"/>
              </a:ext>
            </a:extLst>
          </p:cNvPr>
          <p:cNvGrpSpPr/>
          <p:nvPr/>
        </p:nvGrpSpPr>
        <p:grpSpPr>
          <a:xfrm>
            <a:off x="7773587" y="4616865"/>
            <a:ext cx="4100839" cy="1996048"/>
            <a:chOff x="6210250" y="837701"/>
            <a:chExt cx="4100839" cy="184704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4590AA-4D4D-C54E-AC98-9E402E153964}"/>
                </a:ext>
              </a:extLst>
            </p:cNvPr>
            <p:cNvSpPr txBox="1"/>
            <p:nvPr/>
          </p:nvSpPr>
          <p:spPr>
            <a:xfrm>
              <a:off x="6210250" y="1484412"/>
              <a:ext cx="410083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Overflow: </a:t>
              </a:r>
              <a:r>
                <a:rPr lang="en-US" sz="2400" dirty="0"/>
                <a:t>Occurs when an arithmetic result is beyond the min or max limits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BF9D723-FFCC-564F-9DDE-757A4F5617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3037" y="837701"/>
              <a:ext cx="1" cy="64671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521A8-254C-4F46-B8D2-409B34899D45}"/>
              </a:ext>
            </a:extLst>
          </p:cNvPr>
          <p:cNvGrpSpPr/>
          <p:nvPr/>
        </p:nvGrpSpPr>
        <p:grpSpPr>
          <a:xfrm>
            <a:off x="493951" y="2551011"/>
            <a:ext cx="1736953" cy="1257619"/>
            <a:chOff x="711113" y="4121521"/>
            <a:chExt cx="1736953" cy="1257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E4046-ABB8-404A-8C8F-B28744FA848E}"/>
                </a:ext>
              </a:extLst>
            </p:cNvPr>
            <p:cNvSpPr txBox="1"/>
            <p:nvPr/>
          </p:nvSpPr>
          <p:spPr>
            <a:xfrm>
              <a:off x="711113" y="4148954"/>
              <a:ext cx="134121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49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carry bit is dropped from result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0B781-69CB-3C48-AC7F-CB6E7ACBA46A}"/>
                </a:ext>
              </a:extLst>
            </p:cNvPr>
            <p:cNvCxnSpPr/>
            <p:nvPr/>
          </p:nvCxnSpPr>
          <p:spPr>
            <a:xfrm flipV="1">
              <a:off x="2060357" y="4121521"/>
              <a:ext cx="251311" cy="548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B0CE02C-3A3E-194D-BC9D-6EC4FA5BECDD}"/>
                </a:ext>
              </a:extLst>
            </p:cNvPr>
            <p:cNvCxnSpPr>
              <a:cxnSpLocks/>
            </p:cNvCxnSpPr>
            <p:nvPr/>
          </p:nvCxnSpPr>
          <p:spPr>
            <a:xfrm>
              <a:off x="2060357" y="5099719"/>
              <a:ext cx="387709" cy="279421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341BDD5-1EB0-6040-A83C-4EAADB44E5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38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8" grpId="0" animBg="1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7566F2-DCDD-794C-8CE6-FFC2EB0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When Does Overflow Occur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1AF64-44FE-474A-892F-7C13DDDA89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88454" y="1339736"/>
            <a:ext cx="1949879" cy="13629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Operand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+ Operand 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Result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BB09E3-4A5F-2B4A-801B-DE5084D4B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860903"/>
              </p:ext>
            </p:extLst>
          </p:nvPr>
        </p:nvGraphicFramePr>
        <p:xfrm>
          <a:off x="1717836" y="3024442"/>
          <a:ext cx="8073082" cy="2142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5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69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1 Sign</a:t>
                      </a:r>
                    </a:p>
                  </a:txBody>
                  <a:tcPr marL="0" marR="0" marT="91440" marB="36576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Operand 2 Sign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overflow Possible?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594"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</a:p>
                  </a:txBody>
                  <a:tcPr marL="0" marR="0" marT="9144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 marL="0" marR="0" marT="91440" marB="36576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0" marR="0" marT="91440" marB="36576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67786-7DC3-F542-A52D-B075B39041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992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 and 16-bit short)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275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878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5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4951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A75E9-DE41-4E4B-B634-295C9E04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06" y="79997"/>
            <a:ext cx="11576559" cy="552617"/>
          </a:xfrm>
        </p:spPr>
        <p:txBody>
          <a:bodyPr/>
          <a:lstStyle/>
          <a:p>
            <a:r>
              <a:rPr lang="en-US" dirty="0"/>
              <a:t>Sign Extension Under Different representations</a:t>
            </a: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EFB2DC40-2E86-3C41-B105-2F9A42BB4F8A}"/>
              </a:ext>
            </a:extLst>
          </p:cNvPr>
          <p:cNvGraphicFramePr>
            <a:graphicFrameLocks noGrp="1"/>
          </p:cNvGraphicFramePr>
          <p:nvPr/>
        </p:nvGraphicFramePr>
        <p:xfrm>
          <a:off x="5534858" y="855246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CFD08202-A98A-3E4F-BFB9-38AA8DBB79E0}"/>
              </a:ext>
            </a:extLst>
          </p:cNvPr>
          <p:cNvGraphicFramePr>
            <a:graphicFrameLocks noGrp="1"/>
          </p:cNvGraphicFramePr>
          <p:nvPr/>
        </p:nvGraphicFramePr>
        <p:xfrm>
          <a:off x="5534873" y="1294316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5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FD0FC101-50EA-DA4B-A5DE-D794AF5EC079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3043283"/>
          <a:ext cx="5113152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2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5818759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2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E4F745F-56FC-E34E-8B81-B71F84F6E2C8}"/>
              </a:ext>
            </a:extLst>
          </p:cNvPr>
          <p:cNvGraphicFramePr>
            <a:graphicFrameLocks noGrp="1"/>
          </p:cNvGraphicFramePr>
          <p:nvPr/>
        </p:nvGraphicFramePr>
        <p:xfrm>
          <a:off x="5534890" y="3482353"/>
          <a:ext cx="5113168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883">
                  <a:extLst>
                    <a:ext uri="{9D8B030D-6E8A-4147-A177-3AD203B41FA5}">
                      <a16:colId xmlns:a16="http://schemas.microsoft.com/office/drawing/2014/main" val="3363835431"/>
                    </a:ext>
                  </a:extLst>
                </a:gridCol>
                <a:gridCol w="255589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227392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zeroed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magnitude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21E8E2DE-504B-F54F-895D-AFE25163E102}"/>
              </a:ext>
            </a:extLst>
          </p:cNvPr>
          <p:cNvGraphicFramePr>
            <a:graphicFrameLocks noGrp="1"/>
          </p:cNvGraphicFramePr>
          <p:nvPr/>
        </p:nvGraphicFramePr>
        <p:xfrm>
          <a:off x="5534889" y="5382041"/>
          <a:ext cx="5113168" cy="439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73">
                  <a:extLst>
                    <a:ext uri="{9D8B030D-6E8A-4147-A177-3AD203B41FA5}">
                      <a16:colId xmlns:a16="http://schemas.microsoft.com/office/drawing/2014/main" val="226952849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65448225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20563389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451998927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0058668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324798574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9840113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319573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FC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DF892C-687B-F541-9191-13CF995EF1CF}"/>
              </a:ext>
            </a:extLst>
          </p:cNvPr>
          <p:cNvGraphicFramePr>
            <a:graphicFrameLocks noGrp="1"/>
          </p:cNvGraphicFramePr>
          <p:nvPr/>
        </p:nvGraphicFramePr>
        <p:xfrm>
          <a:off x="5534895" y="5818913"/>
          <a:ext cx="5113175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887">
                  <a:extLst>
                    <a:ext uri="{9D8B030D-6E8A-4147-A177-3AD203B41FA5}">
                      <a16:colId xmlns:a16="http://schemas.microsoft.com/office/drawing/2014/main" val="4281906542"/>
                    </a:ext>
                  </a:extLst>
                </a:gridCol>
                <a:gridCol w="2553288">
                  <a:extLst>
                    <a:ext uri="{9D8B030D-6E8A-4147-A177-3AD203B41FA5}">
                      <a16:colId xmlns:a16="http://schemas.microsoft.com/office/drawing/2014/main" val="189282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 extension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original bits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C1022CA4-79C8-E449-953B-EFDF8FCEE2B8}"/>
              </a:ext>
            </a:extLst>
          </p:cNvPr>
          <p:cNvGraphicFramePr>
            <a:graphicFrameLocks noGrp="1"/>
          </p:cNvGraphicFramePr>
          <p:nvPr/>
        </p:nvGraphicFramePr>
        <p:xfrm>
          <a:off x="318537" y="2996791"/>
          <a:ext cx="23974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686">
                  <a:extLst>
                    <a:ext uri="{9D8B030D-6E8A-4147-A177-3AD203B41FA5}">
                      <a16:colId xmlns:a16="http://schemas.microsoft.com/office/drawing/2014/main" val="1288144578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474232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428581893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76615501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579200616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554282914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1721946260"/>
                    </a:ext>
                  </a:extLst>
                </a:gridCol>
                <a:gridCol w="299686">
                  <a:extLst>
                    <a:ext uri="{9D8B030D-6E8A-4147-A177-3AD203B41FA5}">
                      <a16:colId xmlns:a16="http://schemas.microsoft.com/office/drawing/2014/main" val="2194256912"/>
                    </a:ext>
                  </a:extLst>
                </a:gridCol>
              </a:tblGrid>
              <a:tr h="43907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874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93C82FB-D41E-B24F-A37E-FD2102E34C09}"/>
              </a:ext>
            </a:extLst>
          </p:cNvPr>
          <p:cNvSpPr txBox="1"/>
          <p:nvPr/>
        </p:nvSpPr>
        <p:spPr>
          <a:xfrm>
            <a:off x="-70047" y="1986550"/>
            <a:ext cx="3335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C895B"/>
                </a:solidFill>
              </a:rPr>
              <a:t>How to sign extend this bit pattern?</a:t>
            </a: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endParaRPr lang="en-US" sz="2800" dirty="0">
              <a:solidFill>
                <a:srgbClr val="2C895B"/>
              </a:solidFill>
            </a:endParaRPr>
          </a:p>
          <a:p>
            <a:pPr algn="ctr"/>
            <a:r>
              <a:rPr lang="en-US" sz="2800" dirty="0">
                <a:solidFill>
                  <a:srgbClr val="2C895B"/>
                </a:solidFill>
              </a:rPr>
              <a:t>0xd6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5F2B1-E1D1-9548-B80C-98ABE26D8C45}"/>
              </a:ext>
            </a:extLst>
          </p:cNvPr>
          <p:cNvGrpSpPr/>
          <p:nvPr/>
        </p:nvGrpSpPr>
        <p:grpSpPr>
          <a:xfrm>
            <a:off x="2713904" y="918318"/>
            <a:ext cx="9300217" cy="2084944"/>
            <a:chOff x="2713904" y="918318"/>
            <a:chExt cx="9300217" cy="2084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D76CEF-327B-4A4D-A41D-FA0B456C9610}"/>
                </a:ext>
              </a:extLst>
            </p:cNvPr>
            <p:cNvSpPr txBox="1"/>
            <p:nvPr/>
          </p:nvSpPr>
          <p:spPr>
            <a:xfrm>
              <a:off x="10648041" y="920005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0x00d6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27979-AA21-F548-8E2B-CE920F94BCCB}"/>
                </a:ext>
              </a:extLst>
            </p:cNvPr>
            <p:cNvSpPr txBox="1"/>
            <p:nvPr/>
          </p:nvSpPr>
          <p:spPr>
            <a:xfrm>
              <a:off x="3439697" y="918318"/>
              <a:ext cx="1646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unsigned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7CC9D6-2824-374B-A3AF-B1DE3629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3904" y="1071684"/>
              <a:ext cx="2841201" cy="19315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F6AE8-F955-8249-A6C7-7ACB5259AC9A}"/>
              </a:ext>
            </a:extLst>
          </p:cNvPr>
          <p:cNvGrpSpPr/>
          <p:nvPr/>
        </p:nvGrpSpPr>
        <p:grpSpPr>
          <a:xfrm>
            <a:off x="2713904" y="3507360"/>
            <a:ext cx="9091762" cy="2406026"/>
            <a:chOff x="2713904" y="3507360"/>
            <a:chExt cx="9091762" cy="24060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738844-41AE-EB4A-890F-2B9D01204369}"/>
                </a:ext>
              </a:extLst>
            </p:cNvPr>
            <p:cNvSpPr txBox="1"/>
            <p:nvPr/>
          </p:nvSpPr>
          <p:spPr>
            <a:xfrm>
              <a:off x="10648041" y="5382041"/>
              <a:ext cx="115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0xffd6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6F8A9E-B772-EF4A-A31B-360341D77BAB}"/>
                </a:ext>
              </a:extLst>
            </p:cNvPr>
            <p:cNvSpPr txBox="1"/>
            <p:nvPr/>
          </p:nvSpPr>
          <p:spPr>
            <a:xfrm>
              <a:off x="3003367" y="4959279"/>
              <a:ext cx="2145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two’s</a:t>
              </a:r>
            </a:p>
            <a:p>
              <a:pPr algn="ctr"/>
              <a:r>
                <a:rPr lang="en-US" sz="2800" dirty="0"/>
                <a:t>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4DAF57-D096-8248-92A7-C7FB1F596C54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2713904" y="3507360"/>
              <a:ext cx="2820985" cy="20942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27601-436C-F44C-A078-DBD3217A0CE8}"/>
              </a:ext>
            </a:extLst>
          </p:cNvPr>
          <p:cNvGrpSpPr/>
          <p:nvPr/>
        </p:nvGrpSpPr>
        <p:grpSpPr>
          <a:xfrm>
            <a:off x="2716025" y="2756846"/>
            <a:ext cx="9315156" cy="954107"/>
            <a:chOff x="2716025" y="2756846"/>
            <a:chExt cx="9315156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3288C1-124B-2A46-A3CD-468F37655893}"/>
                </a:ext>
              </a:extLst>
            </p:cNvPr>
            <p:cNvSpPr txBox="1"/>
            <p:nvPr/>
          </p:nvSpPr>
          <p:spPr>
            <a:xfrm>
              <a:off x="10665101" y="3003646"/>
              <a:ext cx="136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0x8056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BB17CC-7852-3943-8136-0DEC062AA7EF}"/>
                </a:ext>
              </a:extLst>
            </p:cNvPr>
            <p:cNvSpPr txBox="1"/>
            <p:nvPr/>
          </p:nvSpPr>
          <p:spPr>
            <a:xfrm>
              <a:off x="3515649" y="2756846"/>
              <a:ext cx="18662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signed</a:t>
              </a:r>
            </a:p>
            <a:p>
              <a:pPr algn="ctr"/>
              <a:r>
                <a:rPr lang="en-US" sz="2800" dirty="0"/>
                <a:t>magnitude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0A9C7A-1EAD-EE40-9F32-7C0123DE559F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2716025" y="3255871"/>
              <a:ext cx="2818864" cy="69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A051E0-C912-604B-803A-59FE09B7448F}"/>
              </a:ext>
            </a:extLst>
          </p:cNvPr>
          <p:cNvGrpSpPr/>
          <p:nvPr/>
        </p:nvGrpSpPr>
        <p:grpSpPr>
          <a:xfrm>
            <a:off x="5607673" y="2188088"/>
            <a:ext cx="2762295" cy="855195"/>
            <a:chOff x="5607673" y="2188088"/>
            <a:chExt cx="2762295" cy="8551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2194B4-8680-054C-94A8-BC409D4CCE18}"/>
                </a:ext>
              </a:extLst>
            </p:cNvPr>
            <p:cNvSpPr txBox="1"/>
            <p:nvPr/>
          </p:nvSpPr>
          <p:spPr>
            <a:xfrm>
              <a:off x="5607673" y="2188088"/>
              <a:ext cx="27622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move the sign bit</a:t>
              </a:r>
            </a:p>
            <a:p>
              <a:pPr algn="ctr"/>
              <a:r>
                <a:rPr lang="en-US" dirty="0"/>
                <a:t>(replace original with a 0)</a:t>
              </a:r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61447F8B-6902-D447-9401-0E1952101CD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3DFEC1-D54F-CC42-8E3A-48AD6A6F3E40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240811-E05D-B144-A991-AC18EE7AAE74}"/>
              </a:ext>
            </a:extLst>
          </p:cNvPr>
          <p:cNvGrpSpPr/>
          <p:nvPr/>
        </p:nvGrpSpPr>
        <p:grpSpPr>
          <a:xfrm>
            <a:off x="5639734" y="4720378"/>
            <a:ext cx="2634214" cy="602343"/>
            <a:chOff x="5639734" y="2440940"/>
            <a:chExt cx="2634214" cy="6023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A015BA-A237-C741-9FE8-87EE0D1ABB0C}"/>
                </a:ext>
              </a:extLst>
            </p:cNvPr>
            <p:cNvSpPr txBox="1"/>
            <p:nvPr/>
          </p:nvSpPr>
          <p:spPr>
            <a:xfrm>
              <a:off x="5917192" y="244094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extend the sign bit</a:t>
              </a:r>
            </a:p>
          </p:txBody>
        </p:sp>
        <p:sp>
          <p:nvSpPr>
            <p:cNvPr id="29" name="Bent-Up Arrow 28">
              <a:extLst>
                <a:ext uri="{FF2B5EF4-FFF2-40B4-BE49-F238E27FC236}">
                  <a16:creationId xmlns:a16="http://schemas.microsoft.com/office/drawing/2014/main" id="{42487CC5-F2FB-8448-9790-2CD4775F7C56}"/>
                </a:ext>
              </a:extLst>
            </p:cNvPr>
            <p:cNvSpPr/>
            <p:nvPr/>
          </p:nvSpPr>
          <p:spPr>
            <a:xfrm rot="10800000">
              <a:off x="5639734" y="2839932"/>
              <a:ext cx="2588495" cy="1707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077971-DF57-9E45-91FD-B2AB5AA3018F}"/>
                </a:ext>
              </a:extLst>
            </p:cNvPr>
            <p:cNvSpPr/>
            <p:nvPr/>
          </p:nvSpPr>
          <p:spPr>
            <a:xfrm>
              <a:off x="8228229" y="2839931"/>
              <a:ext cx="45719" cy="203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2B407E-16D8-334D-AF48-0F31FB45289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770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417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83409"/>
              </p:ext>
            </p:extLst>
          </p:nvPr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7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F6EA-4CD5-7169-B593-84C1771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want to do </a:t>
            </a:r>
            <a:r>
              <a:rPr lang="en-US"/>
              <a:t>floating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CFF35-4D13-851F-3F09-99CD91D61C5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11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3FEEFE-8A5E-FC44-9AB9-C59FBC6024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20687" y="3998648"/>
            <a:ext cx="8447932" cy="2442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800" dirty="0"/>
              <a:t>Computer hardware that supports this is called </a:t>
            </a:r>
            <a:r>
              <a:rPr lang="en-US" sz="2800" dirty="0">
                <a:solidFill>
                  <a:srgbClr val="FF0000"/>
                </a:solidFill>
              </a:rPr>
              <a:t>floating point hardware</a:t>
            </a:r>
            <a:r>
              <a:rPr lang="en-US" sz="2600" dirty="0"/>
              <a:t> due to the “floating” of the binary point</a:t>
            </a:r>
          </a:p>
          <a:p>
            <a:pPr>
              <a:lnSpc>
                <a:spcPct val="70000"/>
              </a:lnSpc>
              <a:spcBef>
                <a:spcPct val="70000"/>
              </a:spcBef>
              <a:tabLst>
                <a:tab pos="4406900" algn="l"/>
              </a:tabLst>
            </a:pPr>
            <a:r>
              <a:rPr lang="en-US" sz="2600" dirty="0"/>
              <a:t>Declare such variable in C as </a:t>
            </a:r>
            <a:r>
              <a:rPr lang="en-US" sz="2600" b="1" dirty="0">
                <a:latin typeface="Courier New" charset="0"/>
              </a:rPr>
              <a:t>float</a:t>
            </a:r>
            <a:r>
              <a:rPr lang="en-US" sz="2600" dirty="0"/>
              <a:t> (or </a:t>
            </a:r>
            <a:r>
              <a:rPr lang="en-US" sz="2600" b="1" dirty="0">
                <a:latin typeface="Courier New" charset="0"/>
              </a:rPr>
              <a:t>double</a:t>
            </a:r>
            <a:r>
              <a:rPr lang="en-US" sz="2600" dirty="0"/>
              <a:t>)</a:t>
            </a:r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B4E4F-117D-1044-9935-7A9081D2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Binary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37A1CE6-2E82-7D4C-BF01-517E6E181F00}"/>
              </a:ext>
            </a:extLst>
          </p:cNvPr>
          <p:cNvGrpSpPr/>
          <p:nvPr/>
        </p:nvGrpSpPr>
        <p:grpSpPr>
          <a:xfrm>
            <a:off x="1695953" y="1405933"/>
            <a:ext cx="7275514" cy="2182814"/>
            <a:chOff x="548640" y="1216152"/>
            <a:chExt cx="7275514" cy="2182814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C209A7C1-B52A-0247-92F0-10A79E5B6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226" y="2067082"/>
              <a:ext cx="240129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+1.01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×   </a:t>
              </a:r>
              <a:r>
                <a:rPr 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5C5AB759-B05A-2144-8910-DB87EE0CFC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4" y="2511553"/>
              <a:ext cx="2501901" cy="854076"/>
              <a:chOff x="2851" y="1339"/>
              <a:chExt cx="1576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5A2F5DD-E167-294B-A961-968DE3259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3" y="1579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9A2F6E10-4CB5-854C-B6F6-26D929D69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" y="1339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308D71CF-5E07-F343-BDBC-4445230374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6216" y="2468690"/>
              <a:ext cx="2205039" cy="930276"/>
              <a:chOff x="1060" y="1269"/>
              <a:chExt cx="1389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022B507C-EE9E-474F-AB2B-CA0A05991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0" y="1557"/>
                <a:ext cx="1389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binary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F8D2732D-32F2-E147-96A9-67CC9E5DD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3" y="1269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D2C1C2AA-15E5-C445-A5DB-592A1564E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1" y="1216152"/>
              <a:ext cx="2474913" cy="906461"/>
              <a:chOff x="3024" y="523"/>
              <a:chExt cx="1559" cy="571"/>
            </a:xfrm>
          </p:grpSpPr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82D36E50-65C7-D343-B49A-6FF1CE312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2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2">
                <a:extLst>
                  <a:ext uri="{FF2B5EF4-FFF2-40B4-BE49-F238E27FC236}">
                    <a16:creationId xmlns:a16="http://schemas.microsoft.com/office/drawing/2014/main" id="{F9416482-8D8F-1E47-A9AF-DF291B90E1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5" cy="538"/>
                <a:chOff x="3408" y="523"/>
                <a:chExt cx="1175" cy="538"/>
              </a:xfrm>
            </p:grpSpPr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DB30D81B-A008-ED4D-9EAE-7FBE690E0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9624E1A-07A4-5646-BCF8-B2A9B4DEF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A205D2-9784-9247-9474-302082615A01}"/>
                </a:ext>
              </a:extLst>
            </p:cNvPr>
            <p:cNvGrpSpPr/>
            <p:nvPr/>
          </p:nvGrpSpPr>
          <p:grpSpPr>
            <a:xfrm>
              <a:off x="548640" y="1224090"/>
              <a:ext cx="3429000" cy="873156"/>
              <a:chOff x="548640" y="1224090"/>
              <a:chExt cx="3429000" cy="873156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A2FCC2CA-C5DE-C24D-877A-0F2D12F9E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206753" cy="712788"/>
                <a:chOff x="0" y="528"/>
                <a:chExt cx="2020" cy="449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49DB488-4379-9F49-B925-420171F4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9" y="679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FB1B953C-CE2C-5848-AE19-082D0C6D3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E553CAEC-3F45-7B4F-9DD9-BAC27D0A5EC8}"/>
                  </a:ext>
                </a:extLst>
              </p:cNvPr>
              <p:cNvSpPr/>
              <p:nvPr/>
            </p:nvSpPr>
            <p:spPr bwMode="auto">
              <a:xfrm rot="5400000">
                <a:off x="3474720" y="1594326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EE3BB796-2013-434D-BD01-BF9F2381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697" y="2564443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B9DA3D34-1CFB-AE42-BA5A-5C211A6CF6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1228" y="2515734"/>
            <a:ext cx="822960" cy="285473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05799A-B4AF-A842-B149-A1EA79FE0D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0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C4CC7-9B50-5147-BC0F-EE63D7722E1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98576" y="1745337"/>
            <a:ext cx="8511601" cy="362029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Analogous to scientific notation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Decimal:</a:t>
            </a:r>
          </a:p>
          <a:p>
            <a:pPr lvl="1"/>
            <a:r>
              <a:rPr lang="en-US" sz="2400" dirty="0"/>
              <a:t>Not 12000000, but	1.2 x 10</a:t>
            </a:r>
            <a:r>
              <a:rPr lang="en-US" sz="2400" baseline="30000" dirty="0"/>
              <a:t>7</a:t>
            </a:r>
            <a:r>
              <a:rPr lang="en-US" sz="2400" dirty="0"/>
              <a:t>		In C: 1.2e7</a:t>
            </a:r>
          </a:p>
          <a:p>
            <a:pPr lvl="1"/>
            <a:r>
              <a:rPr lang="en-US" sz="2400" dirty="0"/>
              <a:t>Not 0.0000012, but 	1.2 x 10</a:t>
            </a:r>
            <a:r>
              <a:rPr lang="en-US" sz="2400" baseline="30000" dirty="0"/>
              <a:t>-6</a:t>
            </a:r>
            <a:r>
              <a:rPr lang="en-US" sz="2400" dirty="0"/>
              <a:t>		In C: 1.2e-6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In Binary:</a:t>
            </a:r>
          </a:p>
          <a:p>
            <a:pPr lvl="1"/>
            <a:r>
              <a:rPr lang="en-US" sz="2400" dirty="0"/>
              <a:t>Not 11000.000, 		but 1.1 x 2</a:t>
            </a:r>
            <a:r>
              <a:rPr lang="en-US" sz="2400" baseline="30000" dirty="0"/>
              <a:t>4</a:t>
            </a:r>
          </a:p>
          <a:p>
            <a:pPr lvl="1"/>
            <a:r>
              <a:rPr lang="en-US" sz="2400" dirty="0"/>
              <a:t>Not 0.000101, 		but 1.01 x 2</a:t>
            </a:r>
            <a:r>
              <a:rPr lang="en-US" sz="2400" baseline="30000" dirty="0"/>
              <a:t>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9255F-CDEE-2740-B64B-2EB30A71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9EFF0-9934-8143-8020-8FDE4016E36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314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AA60F-9E81-F3C4-3320-95937434E32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2C9EF2-5C28-79BA-5C25-2847AEFF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6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scientific notation </a:t>
                </a:r>
                <a:r>
                  <a:rPr lang="en-US" sz="2200" dirty="0"/>
                  <a:t>to fixed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</a:t>
                </a:r>
                <a:endParaRPr lang="en-US" sz="2200" baseline="30000" dirty="0">
                  <a:solidFill>
                    <a:srgbClr val="0070C0"/>
                  </a:solidFill>
                </a:endParaRPr>
              </a:p>
              <a:p>
                <a:r>
                  <a:rPr lang="en-US" sz="2200" dirty="0"/>
                  <a:t>Perform the multiplication by shifting the decimal until the exponent disappears</a:t>
                </a:r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2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marL="681037" lvl="2" indent="0">
                  <a:buNone/>
                </a:pPr>
                <a:endParaRPr lang="en-US" sz="2000" u="sng" dirty="0"/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4</a:t>
                </a:r>
                <a:r>
                  <a:rPr lang="en-US" sz="2400" dirty="0"/>
                  <a:t>    =   10110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   =   22</a:t>
                </a:r>
                <a:r>
                  <a:rPr lang="en-US" sz="2400" baseline="-25000" dirty="0"/>
                  <a:t>10</a:t>
                </a:r>
              </a:p>
              <a:p>
                <a:pPr lvl="2"/>
                <a:r>
                  <a:rPr lang="en-US" sz="2400" u="sng" dirty="0"/>
                  <a:t>Example</a:t>
                </a:r>
                <a:r>
                  <a:rPr lang="en-US" sz="2400" dirty="0"/>
                  <a:t>:  1.011</a:t>
                </a:r>
                <a:r>
                  <a:rPr lang="en-US" sz="2400" baseline="-25000" dirty="0"/>
                  <a:t>2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 2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   =   0.01011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  =   0.34375</a:t>
                </a:r>
                <a:r>
                  <a:rPr lang="en-US" sz="2400" baseline="-25000" dirty="0"/>
                  <a:t>10</a:t>
                </a:r>
              </a:p>
              <a:p>
                <a:r>
                  <a:rPr lang="en-US" sz="2200" dirty="0"/>
                  <a:t>Convert from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binary point </a:t>
                </a:r>
                <a:r>
                  <a:rPr lang="en-US" sz="2200" dirty="0"/>
                  <a:t>to </a:t>
                </a:r>
                <a:r>
                  <a:rPr lang="en-US" sz="2200" i="1" dirty="0">
                    <a:solidFill>
                      <a:srgbClr val="0070C0"/>
                    </a:solidFill>
                  </a:rPr>
                  <a:t>normalized</a:t>
                </a:r>
                <a:r>
                  <a:rPr lang="en-US" sz="2200" dirty="0">
                    <a:solidFill>
                      <a:srgbClr val="0070C0"/>
                    </a:solidFill>
                  </a:rPr>
                  <a:t> scientific notation</a:t>
                </a:r>
              </a:p>
              <a:p>
                <a:pPr lvl="1"/>
                <a:r>
                  <a:rPr lang="en-US" sz="2200" dirty="0"/>
                  <a:t>Distribute out exponents until binary point is to the right of a single digit</a:t>
                </a:r>
              </a:p>
              <a:p>
                <a:pPr lvl="1"/>
                <a:r>
                  <a:rPr lang="en-US" sz="2200" u="sng" dirty="0"/>
                  <a:t>Example</a:t>
                </a:r>
                <a:r>
                  <a:rPr lang="en-US" sz="2200" dirty="0"/>
                  <a:t>:  1101.001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     =       1.101001</a:t>
                </a:r>
                <a:r>
                  <a:rPr lang="en-US" sz="2200" baseline="-25000" dirty="0"/>
                  <a:t>2 </a:t>
                </a:r>
                <a:r>
                  <a:rPr lang="en-US" sz="2200" dirty="0"/>
                  <a:t> x 2</a:t>
                </a:r>
                <a:r>
                  <a:rPr lang="en-US" sz="2200" baseline="30000" dirty="0"/>
                  <a:t>3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9A0E17-6341-6D40-81DD-D76516169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838200" y="922995"/>
                <a:ext cx="10515600" cy="5865326"/>
              </a:xfrm>
              <a:blipFill>
                <a:blip r:embed="rId2"/>
                <a:stretch>
                  <a:fillRect l="-60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9DDADC-8711-AA4C-98BE-F937C2E5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9679"/>
            <a:ext cx="10515600" cy="715294"/>
          </a:xfrm>
        </p:spPr>
        <p:txBody>
          <a:bodyPr/>
          <a:lstStyle/>
          <a:p>
            <a:r>
              <a:rPr lang="en-US" dirty="0"/>
              <a:t>Normalized Scientific Notation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1A3B6B-67EF-B74A-A2C1-7AAEF3D3C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03611"/>
              </p:ext>
            </p:extLst>
          </p:nvPr>
        </p:nvGraphicFramePr>
        <p:xfrm>
          <a:off x="4077290" y="2122879"/>
          <a:ext cx="3333942" cy="19507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66971">
                  <a:extLst>
                    <a:ext uri="{9D8B030D-6E8A-4147-A177-3AD203B41FA5}">
                      <a16:colId xmlns:a16="http://schemas.microsoft.com/office/drawing/2014/main" val="981430291"/>
                    </a:ext>
                  </a:extLst>
                </a:gridCol>
                <a:gridCol w="1666971">
                  <a:extLst>
                    <a:ext uri="{9D8B030D-6E8A-4147-A177-3AD203B41FA5}">
                      <a16:colId xmlns:a16="http://schemas.microsoft.com/office/drawing/2014/main" val="120140668"/>
                    </a:ext>
                  </a:extLst>
                </a:gridCol>
              </a:tblGrid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Decimal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3469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26119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086964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-3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981290"/>
                  </a:ext>
                </a:extLst>
              </a:tr>
              <a:tr h="2470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chemeClr val="tx2"/>
                          </a:solidFill>
                        </a:rPr>
                        <a:t>-4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0401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DBB48D8-7E8D-C746-B657-2DCA87C3F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851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9CD4-D0D2-BC48-831D-2938764D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600" y="84883"/>
            <a:ext cx="6633744" cy="531610"/>
          </a:xfrm>
        </p:spPr>
        <p:txBody>
          <a:bodyPr/>
          <a:lstStyle/>
          <a:p>
            <a:r>
              <a:rPr lang="en-US" dirty="0"/>
              <a:t>Encoding Fractions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7AC14-C8F5-594E-8B1C-851E9F23E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32556" y="556062"/>
            <a:ext cx="3426252" cy="22078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In Base 2:</a:t>
            </a:r>
          </a:p>
          <a:p>
            <a:pPr marL="0" indent="0">
              <a:buNone/>
            </a:pPr>
            <a:r>
              <a:rPr lang="en-US" dirty="0"/>
              <a:t>10.1 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     x 2</a:t>
            </a:r>
            <a:r>
              <a:rPr lang="en-US" baseline="30000" dirty="0"/>
              <a:t>6</a:t>
            </a:r>
          </a:p>
          <a:p>
            <a:pPr marL="0" indent="0">
              <a:buNone/>
            </a:pPr>
            <a:r>
              <a:rPr lang="en-US" dirty="0"/>
              <a:t>1011.1  x 2</a:t>
            </a:r>
            <a:r>
              <a:rPr lang="en-US" baseline="30000" dirty="0"/>
              <a:t>5</a:t>
            </a:r>
            <a:r>
              <a:rPr lang="en-US" dirty="0"/>
              <a:t>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.0111  x 2</a:t>
            </a:r>
            <a:r>
              <a:rPr lang="en-US" baseline="30000" dirty="0"/>
              <a:t>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0.110    x 2</a:t>
            </a:r>
            <a:r>
              <a:rPr lang="en-US" baseline="30000" dirty="0"/>
              <a:t>5</a:t>
            </a:r>
            <a:r>
              <a:rPr lang="en-US" dirty="0"/>
              <a:t>    = </a:t>
            </a:r>
            <a:r>
              <a:rPr lang="en-US" dirty="0">
                <a:solidFill>
                  <a:srgbClr val="F3753F"/>
                </a:solidFill>
              </a:rPr>
              <a:t>1</a:t>
            </a:r>
            <a:r>
              <a:rPr lang="en-US" dirty="0"/>
              <a:t>.10    x 2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A202F-7483-AA4B-9516-275EF2CA2420}"/>
              </a:ext>
            </a:extLst>
          </p:cNvPr>
          <p:cNvSpPr/>
          <p:nvPr/>
        </p:nvSpPr>
        <p:spPr bwMode="auto">
          <a:xfrm>
            <a:off x="1266049" y="2925957"/>
            <a:ext cx="9359265" cy="16139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Normalizing with base 2 :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algn="l" eaLnBrk="1" hangingPunct="1"/>
            <a:r>
              <a:rPr lang="en-US" sz="2400" dirty="0">
                <a:solidFill>
                  <a:schemeClr val="tx2"/>
                </a:solidFill>
                <a:cs typeface="Courier New" panose="02070309020205020404" pitchFamily="49" charset="0"/>
              </a:rPr>
              <a:t>adjust so there </a:t>
            </a:r>
            <a:r>
              <a:rPr lang="en-US" sz="2400" i="1" dirty="0">
                <a:solidFill>
                  <a:srgbClr val="0070C0"/>
                </a:solidFill>
                <a:cs typeface="Courier New" panose="02070309020205020404" pitchFamily="49" charset="0"/>
              </a:rPr>
              <a:t>always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a </a:t>
            </a:r>
            <a:r>
              <a:rPr lang="en-US" sz="2400" dirty="0">
                <a:solidFill>
                  <a:srgbClr val="F3753F"/>
                </a:solidFill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the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left of the decimal point</a:t>
            </a:r>
            <a:r>
              <a:rPr lang="en-US" sz="2400" dirty="0">
                <a:cs typeface="Courier New" panose="02070309020205020404" pitchFamily="49" charset="0"/>
              </a:rPr>
              <a:t>!</a:t>
            </a:r>
          </a:p>
          <a:p>
            <a:pPr algn="l" eaLnBrk="1" hangingPunct="1"/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this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rgbClr val="F3753F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 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is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called the hidden bit</a:t>
            </a:r>
            <a:r>
              <a:rPr kumimoji="0" lang="en-US" sz="24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as we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cs typeface="Courier New" panose="02070309020205020404" pitchFamily="49" charset="0"/>
              </a:rPr>
              <a:t> do not have use a bit to store it since it is </a:t>
            </a:r>
            <a:r>
              <a:rPr kumimoji="0" lang="en-US" sz="2400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cs typeface="Courier New" panose="02070309020205020404" pitchFamily="49" charset="0"/>
              </a:rPr>
              <a:t>there in every normalized mantissa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cs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8E7684-0DC4-AD41-9BD7-BA0D76ECABA8}"/>
              </a:ext>
            </a:extLst>
          </p:cNvPr>
          <p:cNvSpPr txBox="1">
            <a:spLocks/>
          </p:cNvSpPr>
          <p:nvPr/>
        </p:nvSpPr>
        <p:spPr>
          <a:xfrm>
            <a:off x="1037160" y="4702013"/>
            <a:ext cx="10117680" cy="20448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Adjust x </a:t>
            </a:r>
            <a:r>
              <a:rPr lang="en-US" dirty="0"/>
              <a:t>to always be in the format </a:t>
            </a:r>
            <a:r>
              <a:rPr lang="en-US" b="1" dirty="0"/>
              <a:t>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/>
              <a:t>XXXXXXXXX… </a:t>
            </a:r>
            <a:r>
              <a:rPr lang="en-US" b="1" dirty="0">
                <a:solidFill>
                  <a:srgbClr val="0070C0"/>
                </a:solidFill>
              </a:rPr>
              <a:t>(fraction is </a:t>
            </a:r>
            <a:r>
              <a:rPr lang="en-US" b="1" dirty="0">
                <a:solidFill>
                  <a:srgbClr val="FF0000"/>
                </a:solidFill>
              </a:rPr>
              <a:t>normalized)</a:t>
            </a:r>
          </a:p>
          <a:p>
            <a:r>
              <a:rPr lang="en-US" dirty="0">
                <a:solidFill>
                  <a:srgbClr val="0070C0"/>
                </a:solidFill>
              </a:rPr>
              <a:t>Fraction portion </a:t>
            </a:r>
            <a:r>
              <a:rPr lang="en-US" dirty="0"/>
              <a:t>ONLY </a:t>
            </a:r>
            <a:r>
              <a:rPr lang="en-US" b="1" dirty="0">
                <a:solidFill>
                  <a:srgbClr val="0070C0"/>
                </a:solidFill>
              </a:rPr>
              <a:t>encodes</a:t>
            </a:r>
            <a:r>
              <a:rPr lang="en-US" dirty="0"/>
              <a:t> what is </a:t>
            </a:r>
            <a:r>
              <a:rPr lang="en-US" i="1" dirty="0">
                <a:solidFill>
                  <a:srgbClr val="0070C0"/>
                </a:solidFill>
              </a:rPr>
              <a:t>to the</a:t>
            </a:r>
            <a:r>
              <a:rPr lang="en-US" b="1" i="1" dirty="0">
                <a:solidFill>
                  <a:srgbClr val="0070C0"/>
                </a:solidFill>
              </a:rPr>
              <a:t> right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of the decimal point</a:t>
            </a:r>
          </a:p>
          <a:p>
            <a:r>
              <a:rPr lang="en-US" dirty="0">
                <a:solidFill>
                  <a:srgbClr val="0070C0"/>
                </a:solidFill>
              </a:rPr>
              <a:t>“Hidden bit” </a:t>
            </a:r>
            <a:r>
              <a:rPr lang="en-US" dirty="0"/>
              <a:t>allows number to have </a:t>
            </a:r>
            <a:r>
              <a:rPr lang="en-US" b="1" dirty="0">
                <a:solidFill>
                  <a:schemeClr val="accent5"/>
                </a:solidFill>
              </a:rPr>
              <a:t>One additional digit for </a:t>
            </a:r>
            <a:r>
              <a:rPr lang="en-US" b="1" u="sng" dirty="0">
                <a:solidFill>
                  <a:schemeClr val="accent5"/>
                </a:solidFill>
              </a:rPr>
              <a:t>increased</a:t>
            </a:r>
            <a:r>
              <a:rPr lang="en-US" b="1" dirty="0">
                <a:solidFill>
                  <a:schemeClr val="accent5"/>
                </a:solidFill>
              </a:rPr>
              <a:t> precision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Fraction encoding is        1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>
                <a:solidFill>
                  <a:srgbClr val="0070C0"/>
                </a:solidFill>
              </a:rPr>
              <a:t>[FRACTION BINARY DIGITS]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E823E-52B9-1F42-B182-0F49AFB97CF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0383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598861" y="401300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598861" y="485586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598861" y="561063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08341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13231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147743" y="409943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15403" y="573116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4039930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327806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623957" y="347100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1944806" y="342292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540217" y="434803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164848" y="337274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21328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538504" y="238912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1944806" y="322012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24225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147743" y="493042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963187" y="5687841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097877" y="569872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85022" y="860041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F43D62-0F4B-1956-B739-2AAF2C58A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936" y="1151916"/>
            <a:ext cx="4799824" cy="4912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01C34-7C16-8A09-E340-6EB43B1016E1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0453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9B52-3383-604E-977A-3F9C9D1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81" y="116528"/>
            <a:ext cx="11501424" cy="715294"/>
          </a:xfrm>
        </p:spPr>
        <p:txBody>
          <a:bodyPr/>
          <a:lstStyle/>
          <a:p>
            <a:r>
              <a:rPr lang="en-US" dirty="0"/>
              <a:t>Floating Point Numbers: Implementation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Supports a wide range of numbers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Flexible “floating” decimal point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Represent scientific notation numbers like </a:t>
                </a:r>
                <a:r>
                  <a:rPr lang="en-US" dirty="0">
                    <a:solidFill>
                      <a:srgbClr val="0070C0"/>
                    </a:solidFill>
                  </a:rPr>
                  <a:t>1.202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		(–1)</a:t>
                </a:r>
                <a:r>
                  <a:rPr lang="en-US" sz="2800" baseline="32000" dirty="0">
                    <a:solidFill>
                      <a:srgbClr val="FF0000"/>
                    </a:solidFill>
                  </a:rPr>
                  <a:t>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</a:t>
                </a:r>
                <a:r>
                  <a:rPr lang="en-US" sz="2400" dirty="0"/>
                  <a:t>  2</a:t>
                </a:r>
                <a:r>
                  <a:rPr lang="en-US" sz="2800" baseline="32000" dirty="0">
                    <a:solidFill>
                      <a:srgbClr val="00B05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E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D5919-E36C-DC48-9CAF-452F9368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1915732" y="1161240"/>
                <a:ext cx="7055961" cy="2073064"/>
              </a:xfrm>
              <a:blipFill>
                <a:blip r:embed="rId2"/>
                <a:stretch>
                  <a:fillRect l="-717" b="-662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BC8A16-2820-A34C-A13B-03F873786EBF}"/>
              </a:ext>
            </a:extLst>
          </p:cNvPr>
          <p:cNvSpPr txBox="1">
            <a:spLocks/>
          </p:cNvSpPr>
          <p:nvPr/>
        </p:nvSpPr>
        <p:spPr>
          <a:xfrm>
            <a:off x="1054759" y="4942382"/>
            <a:ext cx="9447383" cy="1529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Sign bit </a:t>
            </a:r>
            <a:r>
              <a:rPr lang="en-US" dirty="0"/>
              <a:t>(a single bit): 0 positive, 1 negative</a:t>
            </a:r>
          </a:p>
          <a:p>
            <a:r>
              <a:rPr lang="en-US" b="1" dirty="0">
                <a:solidFill>
                  <a:srgbClr val="00B050"/>
                </a:solidFill>
              </a:rPr>
              <a:t>Exponent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E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/>
              <a:t> directly represented in binary)</a:t>
            </a:r>
          </a:p>
          <a:p>
            <a:r>
              <a:rPr lang="en-US" b="1" dirty="0">
                <a:solidFill>
                  <a:srgbClr val="0070C0"/>
                </a:solidFill>
              </a:rPr>
              <a:t>Fraction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u="sng" dirty="0"/>
              <a:t>encoding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above (it is NOT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/>
              <a:t> directly represented in binary)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B4AED-4195-9743-84CD-6D576CA6E65A}"/>
              </a:ext>
            </a:extLst>
          </p:cNvPr>
          <p:cNvGrpSpPr/>
          <p:nvPr/>
        </p:nvGrpSpPr>
        <p:grpSpPr>
          <a:xfrm>
            <a:off x="2265748" y="3582276"/>
            <a:ext cx="6705945" cy="810438"/>
            <a:chOff x="2825915" y="3352466"/>
            <a:chExt cx="6705945" cy="810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35AB51-6486-4F42-919C-C19313B8B72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B253CF-F571-CD48-BE58-7880A938B604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203D96-3C0C-8B46-85B0-82265BD2C65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6EED0E-6077-6344-A017-73972BC6856E}"/>
                </a:ext>
              </a:extLst>
            </p:cNvPr>
            <p:cNvSpPr txBox="1"/>
            <p:nvPr/>
          </p:nvSpPr>
          <p:spPr>
            <a:xfrm>
              <a:off x="3156857" y="33710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80EA6-2B0B-924C-8F26-105BA1B20D5B}"/>
                </a:ext>
              </a:extLst>
            </p:cNvPr>
            <p:cNvSpPr txBox="1"/>
            <p:nvPr/>
          </p:nvSpPr>
          <p:spPr>
            <a:xfrm>
              <a:off x="4837935" y="33524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C836AB-7578-7541-9A6A-AF6610C25E3D}"/>
                </a:ext>
              </a:extLst>
            </p:cNvPr>
            <p:cNvSpPr/>
            <p:nvPr/>
          </p:nvSpPr>
          <p:spPr>
            <a:xfrm>
              <a:off x="7715163" y="3380453"/>
              <a:ext cx="3818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</a:t>
              </a:r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EB390A-C5BC-1D40-947C-12ECC433EA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98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177AB-2585-4E4F-8929-72439D500B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8" y="963659"/>
            <a:ext cx="11326828" cy="308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Given a number in </a:t>
            </a:r>
            <a:r>
              <a:rPr lang="en-US" sz="2400" dirty="0">
                <a:solidFill>
                  <a:srgbClr val="00B050"/>
                </a:solidFill>
              </a:rPr>
              <a:t>E bits</a:t>
            </a:r>
            <a:r>
              <a:rPr lang="en-US" sz="2400" dirty="0"/>
              <a:t>, to </a:t>
            </a:r>
            <a:r>
              <a:rPr lang="en-US" sz="2400" dirty="0">
                <a:solidFill>
                  <a:srgbClr val="0070C0"/>
                </a:solidFill>
              </a:rPr>
              <a:t>divide the range in about 1/2  </a:t>
            </a:r>
            <a:r>
              <a:rPr lang="en-US" sz="2400" dirty="0"/>
              <a:t>the following is used: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5"/>
                </a:solidFill>
              </a:rPr>
              <a:t>	excess N bias </a:t>
            </a:r>
            <a:r>
              <a:rPr lang="en-US" sz="2400" dirty="0"/>
              <a:t>= </a:t>
            </a:r>
            <a:r>
              <a:rPr lang="en-US" sz="2400" b="1" dirty="0"/>
              <a:t>(2</a:t>
            </a:r>
            <a:r>
              <a:rPr lang="en-US" sz="2400" b="1" baseline="30000" dirty="0">
                <a:solidFill>
                  <a:srgbClr val="00B050"/>
                </a:solidFill>
              </a:rPr>
              <a:t>E</a:t>
            </a:r>
            <a:r>
              <a:rPr lang="en-US" sz="2400" b="1" baseline="30000" dirty="0"/>
              <a:t>-1</a:t>
            </a:r>
            <a:r>
              <a:rPr lang="en-US" sz="2400" b="1" dirty="0"/>
              <a:t> – 1)         </a:t>
            </a:r>
            <a:r>
              <a:rPr lang="en-US" sz="2400" i="1" dirty="0"/>
              <a:t>(this is just one of many bias formulas)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With this excess N Bias approach</a:t>
            </a:r>
            <a:r>
              <a:rPr lang="en-US" sz="2400" dirty="0">
                <a:solidFill>
                  <a:schemeClr val="accent5"/>
                </a:solidFill>
              </a:rPr>
              <a:t>: actual </a:t>
            </a:r>
            <a:r>
              <a:rPr lang="en-US" sz="2400" dirty="0"/>
              <a:t>numbers range from most negative to most positive is:  </a:t>
            </a:r>
            <a:r>
              <a:rPr lang="en-US" sz="2400" b="1" dirty="0">
                <a:solidFill>
                  <a:srgbClr val="0070C0"/>
                </a:solidFill>
              </a:rPr>
              <a:t>-(bias) to bias+1</a:t>
            </a:r>
            <a:endParaRPr lang="en-US" sz="2400" b="1" baseline="30000" dirty="0">
              <a:solidFill>
                <a:srgbClr val="0070C0"/>
              </a:solidFill>
            </a:endParaRPr>
          </a:p>
          <a:p>
            <a:r>
              <a:rPr lang="en-US" sz="2400" b="1" dirty="0"/>
              <a:t>So, for a number that is limited to </a:t>
            </a:r>
            <a:r>
              <a:rPr lang="en-US" sz="2400" dirty="0">
                <a:solidFill>
                  <a:srgbClr val="00B050"/>
                </a:solidFill>
              </a:rPr>
              <a:t>4 bits (0 to 15 unsigned)</a:t>
            </a:r>
          </a:p>
          <a:p>
            <a:pPr lvl="1"/>
            <a:r>
              <a:rPr lang="en-US" sz="2400" dirty="0">
                <a:solidFill>
                  <a:schemeClr val="accent5"/>
                </a:solidFill>
              </a:rPr>
              <a:t>Then</a:t>
            </a:r>
            <a:r>
              <a:rPr lang="en-US" sz="2400" dirty="0"/>
              <a:t> excess N </a:t>
            </a:r>
            <a:r>
              <a:rPr lang="en-US" sz="2400" dirty="0">
                <a:solidFill>
                  <a:schemeClr val="accent5"/>
                </a:solidFill>
              </a:rPr>
              <a:t>bias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B050"/>
                </a:solidFill>
              </a:rPr>
              <a:t>2</a:t>
            </a:r>
            <a:r>
              <a:rPr lang="en-US" sz="2400" baseline="30000" dirty="0">
                <a:solidFill>
                  <a:srgbClr val="00B050"/>
                </a:solidFill>
              </a:rPr>
              <a:t>4-1</a:t>
            </a:r>
            <a:r>
              <a:rPr lang="en-US" sz="2400" dirty="0">
                <a:solidFill>
                  <a:srgbClr val="00B050"/>
                </a:solidFill>
              </a:rPr>
              <a:t> - 1 = 2</a:t>
            </a:r>
            <a:r>
              <a:rPr lang="en-US" sz="2400" baseline="30000" dirty="0">
                <a:solidFill>
                  <a:srgbClr val="00B050"/>
                </a:solidFill>
              </a:rPr>
              <a:t>3</a:t>
            </a:r>
            <a:r>
              <a:rPr lang="en-US" sz="2400" dirty="0">
                <a:solidFill>
                  <a:srgbClr val="00B050"/>
                </a:solidFill>
              </a:rPr>
              <a:t> - 1 </a:t>
            </a:r>
            <a:r>
              <a:rPr lang="en-US" sz="2400" dirty="0">
                <a:solidFill>
                  <a:srgbClr val="0070C0"/>
                </a:solidFill>
              </a:rPr>
              <a:t>= a bias of +7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46AEDA-2AD3-404B-B7A2-15E67281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51472" cy="574208"/>
          </a:xfrm>
        </p:spPr>
        <p:txBody>
          <a:bodyPr/>
          <a:lstStyle/>
          <a:p>
            <a:r>
              <a:rPr lang="en-US" dirty="0"/>
              <a:t>Excess Bias Encoding (As used in floating point numbers)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FB0B8-B931-954D-AC07-357484B97B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DBD5479-67E9-4CAA-9085-01E8A393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54576"/>
              </p:ext>
            </p:extLst>
          </p:nvPr>
        </p:nvGraphicFramePr>
        <p:xfrm>
          <a:off x="726932" y="4416572"/>
          <a:ext cx="10738136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929">
                  <a:extLst>
                    <a:ext uri="{9D8B030D-6E8A-4147-A177-3AD203B41FA5}">
                      <a16:colId xmlns:a16="http://schemas.microsoft.com/office/drawing/2014/main" val="2547058622"/>
                    </a:ext>
                  </a:extLst>
                </a:gridCol>
                <a:gridCol w="473735">
                  <a:extLst>
                    <a:ext uri="{9D8B030D-6E8A-4147-A177-3AD203B41FA5}">
                      <a16:colId xmlns:a16="http://schemas.microsoft.com/office/drawing/2014/main" val="2011004907"/>
                    </a:ext>
                  </a:extLst>
                </a:gridCol>
                <a:gridCol w="579010">
                  <a:extLst>
                    <a:ext uri="{9D8B030D-6E8A-4147-A177-3AD203B41FA5}">
                      <a16:colId xmlns:a16="http://schemas.microsoft.com/office/drawing/2014/main" val="3238705165"/>
                    </a:ext>
                  </a:extLst>
                </a:gridCol>
                <a:gridCol w="596555">
                  <a:extLst>
                    <a:ext uri="{9D8B030D-6E8A-4147-A177-3AD203B41FA5}">
                      <a16:colId xmlns:a16="http://schemas.microsoft.com/office/drawing/2014/main" val="2633298997"/>
                    </a:ext>
                  </a:extLst>
                </a:gridCol>
                <a:gridCol w="535146">
                  <a:extLst>
                    <a:ext uri="{9D8B030D-6E8A-4147-A177-3AD203B41FA5}">
                      <a16:colId xmlns:a16="http://schemas.microsoft.com/office/drawing/2014/main" val="2100180824"/>
                    </a:ext>
                  </a:extLst>
                </a:gridCol>
                <a:gridCol w="482556">
                  <a:extLst>
                    <a:ext uri="{9D8B030D-6E8A-4147-A177-3AD203B41FA5}">
                      <a16:colId xmlns:a16="http://schemas.microsoft.com/office/drawing/2014/main" val="2817055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4607095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62327436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268936799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26581534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09511456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188957814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1737826375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742124683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3576044607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4102204340"/>
                    </a:ext>
                  </a:extLst>
                </a:gridCol>
                <a:gridCol w="631655">
                  <a:extLst>
                    <a:ext uri="{9D8B030D-6E8A-4147-A177-3AD203B41FA5}">
                      <a16:colId xmlns:a16="http://schemas.microsoft.com/office/drawing/2014/main" val="207903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actual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38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bias encoded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64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/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14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CDE1C-6D2A-FE4A-A86A-5B684AAB43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88705" y="3634601"/>
            <a:ext cx="8229377" cy="2740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spcBef>
                <a:spcPct val="70000"/>
              </a:spcBef>
              <a:tabLst>
                <a:tab pos="4406900" algn="l"/>
              </a:tabLst>
            </a:pPr>
            <a:r>
              <a:rPr lang="en-US" sz="2400" i="1" dirty="0">
                <a:solidFill>
                  <a:srgbClr val="2C895B"/>
                </a:solidFill>
              </a:rPr>
              <a:t>Scientific Normalized form</a:t>
            </a:r>
            <a:r>
              <a:rPr lang="en-US" sz="2400" dirty="0">
                <a:solidFill>
                  <a:srgbClr val="2C895B"/>
                </a:solidFill>
              </a:rPr>
              <a:t>:  </a:t>
            </a:r>
          </a:p>
          <a:p>
            <a:pPr marL="0" indent="0">
              <a:spcBef>
                <a:spcPct val="70000"/>
              </a:spcBef>
              <a:buNone/>
              <a:tabLst>
                <a:tab pos="4406900" algn="l"/>
              </a:tabLst>
            </a:pPr>
            <a:r>
              <a:rPr lang="en-US" sz="2400" dirty="0">
                <a:solidFill>
                  <a:schemeClr val="accent5"/>
                </a:solidFill>
              </a:rPr>
              <a:t>              </a:t>
            </a:r>
            <a:r>
              <a:rPr lang="en-US" sz="2400" dirty="0">
                <a:solidFill>
                  <a:srgbClr val="2C895B"/>
                </a:solidFill>
              </a:rPr>
              <a:t>exactly one digit </a:t>
            </a:r>
            <a:r>
              <a:rPr lang="en-US" sz="2400" dirty="0"/>
              <a:t>(non-zero) to left of decimal point</a:t>
            </a:r>
          </a:p>
          <a:p>
            <a:pPr>
              <a:lnSpc>
                <a:spcPct val="110000"/>
              </a:lnSpc>
              <a:spcBef>
                <a:spcPts val="1800"/>
              </a:spcBef>
              <a:tabLst>
                <a:tab pos="4406900" algn="l"/>
              </a:tabLst>
            </a:pPr>
            <a:r>
              <a:rPr lang="en-US" sz="2400" dirty="0"/>
              <a:t>Alternatives to representing 1/1,000,000,000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FF0000"/>
                </a:solidFill>
              </a:rPr>
              <a:t>Normalized: 	1.0×10</a:t>
            </a:r>
            <a:r>
              <a:rPr lang="en-US" sz="2400" baseline="30000" dirty="0">
                <a:solidFill>
                  <a:srgbClr val="FF0000"/>
                </a:solidFill>
              </a:rPr>
              <a:t>-9</a:t>
            </a:r>
            <a:endParaRPr 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tabLst>
                <a:tab pos="4406900" algn="l"/>
              </a:tabLst>
            </a:pPr>
            <a:r>
              <a:rPr lang="en-US" sz="2400" dirty="0">
                <a:solidFill>
                  <a:srgbClr val="2C895B"/>
                </a:solidFill>
              </a:rPr>
              <a:t>Not normalized: </a:t>
            </a:r>
            <a:r>
              <a:rPr lang="en-US" sz="2400" dirty="0"/>
              <a:t>	0.1×10</a:t>
            </a:r>
            <a:r>
              <a:rPr lang="en-US" sz="2400" baseline="30000" dirty="0"/>
              <a:t>-8</a:t>
            </a:r>
            <a:r>
              <a:rPr lang="en-US" sz="2400" dirty="0"/>
              <a:t>,      10.0×10</a:t>
            </a:r>
            <a:r>
              <a:rPr lang="en-US" sz="2400" baseline="30000" dirty="0"/>
              <a:t>-10</a:t>
            </a:r>
            <a:r>
              <a:rPr lang="en-US" sz="24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6D5-A51E-3645-94D3-FD66974D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Notation Decimal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A2DBD-770A-9B4C-840E-E9D5A01497E4}"/>
              </a:ext>
            </a:extLst>
          </p:cNvPr>
          <p:cNvGrpSpPr/>
          <p:nvPr/>
        </p:nvGrpSpPr>
        <p:grpSpPr>
          <a:xfrm>
            <a:off x="1971999" y="1160396"/>
            <a:ext cx="7277103" cy="2179827"/>
            <a:chOff x="548640" y="1216152"/>
            <a:chExt cx="7277103" cy="2179827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55C1D2C-20CE-524C-890A-76DEAE1FE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9545" y="2074281"/>
              <a:ext cx="2433358" cy="4735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+6.02</a:t>
              </a:r>
              <a:r>
                <a:rPr lang="en-US" sz="3200" b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× 10</a:t>
              </a:r>
              <a:r>
                <a:rPr lang="en-US" sz="3200" b="1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  <a:endPara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3A70F200-0DD6-1F40-8991-E4180B56F4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603" y="2511552"/>
              <a:ext cx="2498726" cy="854076"/>
              <a:chOff x="2688" y="1296"/>
              <a:chExt cx="1574" cy="538"/>
            </a:xfrm>
          </p:grpSpPr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F8DFF319-F4E9-FC40-8332-78669BB8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36"/>
                <a:ext cx="1334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radix (base)</a:t>
                </a:r>
              </a:p>
            </p:txBody>
          </p:sp>
          <p:sp>
            <p:nvSpPr>
              <p:cNvPr id="21" name="Line 6">
                <a:extLst>
                  <a:ext uri="{FF2B5EF4-FFF2-40B4-BE49-F238E27FC236}">
                    <a16:creationId xmlns:a16="http://schemas.microsoft.com/office/drawing/2014/main" id="{C00BE4D0-A374-7C44-8D8B-D480F6DC4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8" y="1296"/>
                <a:ext cx="232" cy="280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06E5A31F-1F3E-0840-8082-147837766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1472" y="2465703"/>
              <a:ext cx="2468563" cy="930276"/>
              <a:chOff x="899" y="1296"/>
              <a:chExt cx="1555" cy="586"/>
            </a:xfrm>
          </p:grpSpPr>
          <p:sp>
            <p:nvSpPr>
              <p:cNvPr id="18" name="Rectangle 8">
                <a:extLst>
                  <a:ext uri="{FF2B5EF4-FFF2-40B4-BE49-F238E27FC236}">
                    <a16:creationId xmlns:a16="http://schemas.microsoft.com/office/drawing/2014/main" id="{BA59F9F5-C46C-8647-9BFF-9A11BB65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" y="1584"/>
                <a:ext cx="1555" cy="29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r">
                  <a:lnSpc>
                    <a:spcPct val="85000"/>
                  </a:lnSpc>
                </a:pPr>
                <a:r>
                  <a:rPr lang="en-US" sz="3200" b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decimal point</a:t>
                </a:r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ECD5531D-0A36-FC41-B264-849E06529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2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6E1F72B5-BF5A-F247-89F8-981D6A9B5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242" y="1216152"/>
              <a:ext cx="2476501" cy="911224"/>
              <a:chOff x="3024" y="523"/>
              <a:chExt cx="1560" cy="574"/>
            </a:xfrm>
          </p:grpSpPr>
          <p:sp>
            <p:nvSpPr>
              <p:cNvPr id="14" name="Line 15">
                <a:extLst>
                  <a:ext uri="{FF2B5EF4-FFF2-40B4-BE49-F238E27FC236}">
                    <a16:creationId xmlns:a16="http://schemas.microsoft.com/office/drawing/2014/main" id="{67F221DC-DC03-3947-A4CB-699B0F8D9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912"/>
                <a:ext cx="461" cy="185"/>
              </a:xfrm>
              <a:prstGeom prst="line">
                <a:avLst/>
              </a:prstGeom>
              <a:noFill/>
              <a:ln w="28575">
                <a:solidFill>
                  <a:schemeClr val="accent5"/>
                </a:solidFill>
                <a:round/>
                <a:headEnd type="triangle" w="med" len="med"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6">
                <a:extLst>
                  <a:ext uri="{FF2B5EF4-FFF2-40B4-BE49-F238E27FC236}">
                    <a16:creationId xmlns:a16="http://schemas.microsoft.com/office/drawing/2014/main" id="{7B35BDDD-44DD-2D4D-8EB3-466557402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523"/>
                <a:ext cx="1176" cy="538"/>
                <a:chOff x="3408" y="523"/>
                <a:chExt cx="1176" cy="538"/>
              </a:xfrm>
            </p:grpSpPr>
            <p:sp>
              <p:nvSpPr>
                <p:cNvPr id="16" name="Rectangle 17">
                  <a:extLst>
                    <a:ext uri="{FF2B5EF4-FFF2-40B4-BE49-F238E27FC236}">
                      <a16:creationId xmlns:a16="http://schemas.microsoft.com/office/drawing/2014/main" id="{010DACC3-E7B9-0444-B192-B01EC0CDE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6" y="763"/>
                  <a:ext cx="1098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exponent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Rectangle 18">
                  <a:extLst>
                    <a:ext uri="{FF2B5EF4-FFF2-40B4-BE49-F238E27FC236}">
                      <a16:creationId xmlns:a16="http://schemas.microsoft.com/office/drawing/2014/main" id="{ADC43F16-6577-1E40-84E5-BF685AA709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523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4781C1-32EB-EC43-9C0A-E8B609F179F9}"/>
                </a:ext>
              </a:extLst>
            </p:cNvPr>
            <p:cNvGrpSpPr/>
            <p:nvPr/>
          </p:nvGrpSpPr>
          <p:grpSpPr>
            <a:xfrm>
              <a:off x="548640" y="1224090"/>
              <a:ext cx="3733803" cy="913268"/>
              <a:chOff x="548640" y="1224090"/>
              <a:chExt cx="3733803" cy="913268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336A0FE8-B406-B845-85D9-9470A24F6F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" y="1224090"/>
                <a:ext cx="3733803" cy="793751"/>
                <a:chOff x="0" y="528"/>
                <a:chExt cx="2352" cy="5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F23F53-623F-FF4D-A01C-7DED3A943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1" y="730"/>
                  <a:ext cx="1041" cy="2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sz="3200" b="1" dirty="0">
                      <a:solidFill>
                        <a:schemeClr val="accent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mantissa</a:t>
                  </a:r>
                  <a:endParaRPr lang="en-US" sz="3200" b="1" i="1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tangle 13">
                  <a:extLst>
                    <a:ext uri="{FF2B5EF4-FFF2-40B4-BE49-F238E27FC236}">
                      <a16:creationId xmlns:a16="http://schemas.microsoft.com/office/drawing/2014/main" id="{DE94A678-64CA-2941-A027-F472E46DE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28"/>
                  <a:ext cx="80" cy="2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63500" tIns="25400" rIns="63500" bIns="2540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endParaRPr lang="en-AU" sz="32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F013A3D-C560-0F4B-B4A9-D7A5C4BC68FF}"/>
                  </a:ext>
                </a:extLst>
              </p:cNvPr>
              <p:cNvSpPr/>
              <p:nvPr/>
            </p:nvSpPr>
            <p:spPr bwMode="auto">
              <a:xfrm rot="5400000">
                <a:off x="3565793" y="1634438"/>
                <a:ext cx="182880" cy="822960"/>
              </a:xfrm>
              <a:prstGeom prst="leftBrac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34" charset="0"/>
                </a:endParaRPr>
              </a:p>
            </p:txBody>
          </p:sp>
        </p:grpSp>
      </p:grpSp>
      <p:sp>
        <p:nvSpPr>
          <p:cNvPr id="22" name="Rectangle 8">
            <a:extLst>
              <a:ext uri="{FF2B5EF4-FFF2-40B4-BE49-F238E27FC236}">
                <a16:creationId xmlns:a16="http://schemas.microsoft.com/office/drawing/2014/main" id="{0F50BF61-A0F0-C341-BBF2-0E452C43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621" y="2321034"/>
            <a:ext cx="806311" cy="4735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</a:t>
            </a:r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57E65290-7691-DF40-AA39-DE571FCCA9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152" y="2282082"/>
            <a:ext cx="731887" cy="275716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 type="triangle" w="med" len="med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E4F38-D89D-214F-90D2-4E12E10C640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85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76" y="187692"/>
            <a:ext cx="10515600" cy="539547"/>
          </a:xfrm>
        </p:spPr>
        <p:txBody>
          <a:bodyPr/>
          <a:lstStyle/>
          <a:p>
            <a:r>
              <a:rPr lang="en-US" dirty="0"/>
              <a:t>Floating Point Number in a Byte (Not A Real Format)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79A468-769D-5C40-B819-8488F831DF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5179" y="2757398"/>
            <a:ext cx="11143622" cy="23573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/>
              <a:t>Mantissa encoding: = 1</a:t>
            </a:r>
            <a:r>
              <a:rPr lang="en-US" sz="2200" b="1" dirty="0">
                <a:solidFill>
                  <a:srgbClr val="0070C0"/>
                </a:solidFill>
              </a:rPr>
              <a:t>.[</a:t>
            </a:r>
            <a:r>
              <a:rPr lang="en-US" sz="2200" b="1" dirty="0" err="1">
                <a:solidFill>
                  <a:srgbClr val="0070C0"/>
                </a:solidFill>
              </a:rPr>
              <a:t>xxxx</a:t>
            </a:r>
            <a:r>
              <a:rPr lang="en-US" sz="2200" b="1" dirty="0">
                <a:solidFill>
                  <a:srgbClr val="0070C0"/>
                </a:solidFill>
              </a:rPr>
              <a:t>] encoded as an unsigned value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Exponent encoding: </a:t>
            </a:r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encoded as an unsigned value using bias encoding</a:t>
            </a:r>
          </a:p>
          <a:p>
            <a:pPr lvl="1"/>
            <a:r>
              <a:rPr lang="en-US" sz="2200" b="1" dirty="0"/>
              <a:t>Bias encoding </a:t>
            </a:r>
            <a:r>
              <a:rPr lang="en-US" sz="2200" dirty="0"/>
              <a:t>=  </a:t>
            </a:r>
            <a:r>
              <a:rPr lang="en-US" sz="2200" b="1" dirty="0"/>
              <a:t>(2</a:t>
            </a:r>
            <a:r>
              <a:rPr lang="en-US" sz="2200" b="1" baseline="30000" dirty="0">
                <a:solidFill>
                  <a:srgbClr val="00B050"/>
                </a:solidFill>
              </a:rPr>
              <a:t>E</a:t>
            </a:r>
            <a:r>
              <a:rPr lang="en-US" sz="2200" b="1" baseline="30000" dirty="0"/>
              <a:t>-1</a:t>
            </a:r>
            <a:r>
              <a:rPr lang="en-US" sz="2200" b="1" dirty="0"/>
              <a:t> – 1)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3 bits </a:t>
            </a:r>
            <a:r>
              <a:rPr lang="en-US" sz="2200" dirty="0"/>
              <a:t>for the bias we have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3-1</a:t>
            </a:r>
            <a:r>
              <a:rPr lang="en-US" sz="2200" dirty="0">
                <a:solidFill>
                  <a:srgbClr val="00B050"/>
                </a:solidFill>
              </a:rPr>
              <a:t> - 1 = 2</a:t>
            </a:r>
            <a:r>
              <a:rPr lang="en-US" sz="2200" baseline="30000" dirty="0">
                <a:solidFill>
                  <a:srgbClr val="00B050"/>
                </a:solidFill>
              </a:rPr>
              <a:t>2</a:t>
            </a:r>
            <a:r>
              <a:rPr lang="en-US" sz="2200" dirty="0">
                <a:solidFill>
                  <a:srgbClr val="00B050"/>
                </a:solidFill>
              </a:rPr>
              <a:t> - 1 </a:t>
            </a:r>
            <a:r>
              <a:rPr lang="en-US" sz="2200" dirty="0">
                <a:solidFill>
                  <a:srgbClr val="0070C0"/>
                </a:solidFill>
              </a:rPr>
              <a:t>= a bias of 3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With a Bias of 3</a:t>
            </a:r>
            <a:r>
              <a:rPr lang="en-US" sz="2200" dirty="0">
                <a:solidFill>
                  <a:schemeClr val="accent5"/>
                </a:solidFill>
              </a:rPr>
              <a:t>: </a:t>
            </a:r>
            <a:r>
              <a:rPr lang="en-US" sz="2200" dirty="0"/>
              <a:t>positive and negative numbers range: small to large is:  </a:t>
            </a:r>
            <a:r>
              <a:rPr lang="en-US" sz="2200" dirty="0">
                <a:solidFill>
                  <a:srgbClr val="00B050"/>
                </a:solidFill>
              </a:rPr>
              <a:t>2</a:t>
            </a:r>
            <a:r>
              <a:rPr lang="en-US" sz="2200" baseline="30000" dirty="0">
                <a:solidFill>
                  <a:srgbClr val="00B050"/>
                </a:solidFill>
              </a:rPr>
              <a:t>-3 </a:t>
            </a:r>
            <a:r>
              <a:rPr lang="en-US" sz="2200" dirty="0">
                <a:solidFill>
                  <a:srgbClr val="00B050"/>
                </a:solidFill>
              </a:rPr>
              <a:t> to 2</a:t>
            </a:r>
            <a:r>
              <a:rPr lang="en-US" sz="2200" baseline="30000" dirty="0">
                <a:solidFill>
                  <a:srgbClr val="00B050"/>
                </a:solidFill>
              </a:rPr>
              <a:t>4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6D05EA-AD9C-3F47-9445-D188758EF4FB}"/>
              </a:ext>
            </a:extLst>
          </p:cNvPr>
          <p:cNvGrpSpPr/>
          <p:nvPr/>
        </p:nvGrpSpPr>
        <p:grpSpPr>
          <a:xfrm>
            <a:off x="2334640" y="947650"/>
            <a:ext cx="6802162" cy="1487500"/>
            <a:chOff x="1912610" y="677752"/>
            <a:chExt cx="6802162" cy="14875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54C48-3BA7-604C-8A51-2058806EEDAA}"/>
                </a:ext>
              </a:extLst>
            </p:cNvPr>
            <p:cNvGrpSpPr/>
            <p:nvPr/>
          </p:nvGrpSpPr>
          <p:grpSpPr>
            <a:xfrm>
              <a:off x="1912610" y="683036"/>
              <a:ext cx="6755063" cy="790357"/>
              <a:chOff x="2776797" y="3372547"/>
              <a:chExt cx="6755063" cy="79035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6CFB04-5DD7-5E41-9591-20125E84B1D7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sign bit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177D78-F371-A94E-92FD-ABC785995A4C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5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00B050"/>
                    </a:solidFill>
                  </a:rPr>
                  <a:t>exponent</a:t>
                </a:r>
                <a:r>
                  <a:rPr lang="en-US" sz="2400" dirty="0"/>
                  <a:t>    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AE264F-80A2-A743-A93F-7AECB9D13779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31853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 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141280-2FF7-3748-8CE3-39DC185A61A0}"/>
                  </a:ext>
                </a:extLst>
              </p:cNvPr>
              <p:cNvSpPr txBox="1"/>
              <p:nvPr/>
            </p:nvSpPr>
            <p:spPr>
              <a:xfrm>
                <a:off x="2776797" y="3374247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B34C13-9FA9-7A45-B31F-B1C61C173251}"/>
                  </a:ext>
                </a:extLst>
              </p:cNvPr>
              <p:cNvSpPr txBox="1"/>
              <p:nvPr/>
            </p:nvSpPr>
            <p:spPr>
              <a:xfrm>
                <a:off x="4516816" y="3378484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C15BAB-137A-444C-A409-75E3275D33EF}"/>
                  </a:ext>
                </a:extLst>
              </p:cNvPr>
              <p:cNvSpPr/>
              <p:nvPr/>
            </p:nvSpPr>
            <p:spPr>
              <a:xfrm>
                <a:off x="7417619" y="3372547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AE2AE8C-3376-3540-AEA5-A4CE6F9AD3AB}"/>
                </a:ext>
              </a:extLst>
            </p:cNvPr>
            <p:cNvSpPr/>
            <p:nvPr/>
          </p:nvSpPr>
          <p:spPr>
            <a:xfrm>
              <a:off x="8413086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0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2DECF5-A3EE-1E47-8B35-5B38B6C9114F}"/>
                </a:ext>
              </a:extLst>
            </p:cNvPr>
            <p:cNvSpPr/>
            <p:nvPr/>
          </p:nvSpPr>
          <p:spPr>
            <a:xfrm>
              <a:off x="5302037" y="67775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B2C4BD-EA42-834F-A1C6-80B440635E9A}"/>
                </a:ext>
              </a:extLst>
            </p:cNvPr>
            <p:cNvSpPr txBox="1"/>
            <p:nvPr/>
          </p:nvSpPr>
          <p:spPr>
            <a:xfrm>
              <a:off x="5036230" y="6799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728004-EF0D-7B40-A9E9-F4F0724FF699}"/>
                </a:ext>
              </a:extLst>
            </p:cNvPr>
            <p:cNvSpPr txBox="1"/>
            <p:nvPr/>
          </p:nvSpPr>
          <p:spPr>
            <a:xfrm>
              <a:off x="3121034" y="6777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B49355-CD49-D04F-9F2B-4F96ED703163}"/>
                </a:ext>
              </a:extLst>
            </p:cNvPr>
            <p:cNvSpPr txBox="1"/>
            <p:nvPr/>
          </p:nvSpPr>
          <p:spPr>
            <a:xfrm>
              <a:off x="2877273" y="6812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F9D0F5-8C2C-9D4C-8FAD-511CB937F13C}"/>
                </a:ext>
              </a:extLst>
            </p:cNvPr>
            <p:cNvSpPr/>
            <p:nvPr/>
          </p:nvSpPr>
          <p:spPr>
            <a:xfrm>
              <a:off x="4235879" y="1795920"/>
              <a:ext cx="2042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1 byte = 8 bits total </a:t>
              </a:r>
              <a:endParaRPr lang="en-US" dirty="0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C2B4186F-99A0-6741-BA36-A18AD02C87AF}"/>
                </a:ext>
              </a:extLst>
            </p:cNvPr>
            <p:cNvSpPr/>
            <p:nvPr/>
          </p:nvSpPr>
          <p:spPr>
            <a:xfrm rot="16200000">
              <a:off x="5123059" y="-1663479"/>
              <a:ext cx="392448" cy="669678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83509AF8-A6CE-C143-913A-72C812039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36144"/>
              </p:ext>
            </p:extLst>
          </p:nvPr>
        </p:nvGraphicFramePr>
        <p:xfrm>
          <a:off x="958891" y="5391913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Actual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25" name="Table 10">
            <a:extLst>
              <a:ext uri="{FF2B5EF4-FFF2-40B4-BE49-F238E27FC236}">
                <a16:creationId xmlns:a16="http://schemas.microsoft.com/office/drawing/2014/main" id="{5AF8F1DA-326D-5D4D-9A02-CDF75B3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772938"/>
              </p:ext>
            </p:extLst>
          </p:nvPr>
        </p:nvGraphicFramePr>
        <p:xfrm>
          <a:off x="958891" y="616592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8240A907-CCFD-A446-9AB1-39D64291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409588"/>
              </p:ext>
            </p:extLst>
          </p:nvPr>
        </p:nvGraphicFramePr>
        <p:xfrm>
          <a:off x="958891" y="5768245"/>
          <a:ext cx="931164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4627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1034627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 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+ 3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2383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83C80FAA-9D3A-0249-9429-7B32D0FEACB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68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C0A-0724-6F46-BC8E-94B2E741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02" y="176077"/>
            <a:ext cx="11289225" cy="487258"/>
          </a:xfrm>
        </p:spPr>
        <p:txBody>
          <a:bodyPr/>
          <a:lstStyle/>
          <a:p>
            <a:r>
              <a:rPr lang="en-US" dirty="0"/>
              <a:t>Floating Point Number (8-bits) Number Range: 2</a:t>
            </a:r>
            <a:r>
              <a:rPr lang="en-US" baseline="30000" dirty="0"/>
              <a:t>-3 </a:t>
            </a:r>
            <a:r>
              <a:rPr lang="en-US" dirty="0"/>
              <a:t> to 2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854C48-3BA7-604C-8A51-2058806EEDAA}"/>
              </a:ext>
            </a:extLst>
          </p:cNvPr>
          <p:cNvGrpSpPr/>
          <p:nvPr/>
        </p:nvGrpSpPr>
        <p:grpSpPr>
          <a:xfrm>
            <a:off x="122455" y="642776"/>
            <a:ext cx="6705945" cy="830998"/>
            <a:chOff x="2825915" y="3331906"/>
            <a:chExt cx="6705945" cy="830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6CFB04-5DD7-5E41-9591-20125E84B1D7}"/>
                </a:ext>
              </a:extLst>
            </p:cNvPr>
            <p:cNvSpPr txBox="1"/>
            <p:nvPr/>
          </p:nvSpPr>
          <p:spPr>
            <a:xfrm>
              <a:off x="2825915" y="3701239"/>
              <a:ext cx="1160895" cy="4616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sign bit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177D78-F371-A94E-92FD-ABC785995A4C}"/>
                </a:ext>
              </a:extLst>
            </p:cNvPr>
            <p:cNvSpPr txBox="1"/>
            <p:nvPr/>
          </p:nvSpPr>
          <p:spPr>
            <a:xfrm>
              <a:off x="4033909" y="3701239"/>
              <a:ext cx="2132315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</a:t>
              </a:r>
              <a:r>
                <a:rPr lang="en-US" sz="2400" dirty="0">
                  <a:solidFill>
                    <a:srgbClr val="00B050"/>
                  </a:solidFill>
                </a:rPr>
                <a:t>exponent</a:t>
              </a:r>
              <a:r>
                <a:rPr lang="en-US" sz="2400" dirty="0"/>
                <a:t>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AE264F-80A2-A743-A93F-7AECB9D13779}"/>
                </a:ext>
              </a:extLst>
            </p:cNvPr>
            <p:cNvSpPr txBox="1"/>
            <p:nvPr/>
          </p:nvSpPr>
          <p:spPr>
            <a:xfrm>
              <a:off x="6213323" y="3701238"/>
              <a:ext cx="331853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492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             </a:t>
              </a:r>
              <a:r>
                <a:rPr lang="en-US" sz="2400" dirty="0">
                  <a:solidFill>
                    <a:srgbClr val="0070C0"/>
                  </a:solidFill>
                </a:rPr>
                <a:t>fraction     </a:t>
              </a:r>
              <a:r>
                <a:rPr lang="en-US" sz="2400" dirty="0"/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41280-2FF7-3748-8CE3-39DC185A61A0}"/>
                </a:ext>
              </a:extLst>
            </p:cNvPr>
            <p:cNvSpPr txBox="1"/>
            <p:nvPr/>
          </p:nvSpPr>
          <p:spPr>
            <a:xfrm>
              <a:off x="2922038" y="3355050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 = 1 bit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B34C13-9FA9-7A45-B31F-B1C61C173251}"/>
                </a:ext>
              </a:extLst>
            </p:cNvPr>
            <p:cNvSpPr txBox="1"/>
            <p:nvPr/>
          </p:nvSpPr>
          <p:spPr>
            <a:xfrm>
              <a:off x="4652672" y="3331906"/>
              <a:ext cx="1152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E = 3 bits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15BAB-137A-444C-A409-75E3275D33EF}"/>
                </a:ext>
              </a:extLst>
            </p:cNvPr>
            <p:cNvSpPr/>
            <p:nvPr/>
          </p:nvSpPr>
          <p:spPr>
            <a:xfrm>
              <a:off x="7482934" y="3352466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M = 4 bits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6D7F83-4DA8-9749-9C6A-C69071E950F9}"/>
              </a:ext>
            </a:extLst>
          </p:cNvPr>
          <p:cNvGrpSpPr/>
          <p:nvPr/>
        </p:nvGrpSpPr>
        <p:grpSpPr>
          <a:xfrm>
            <a:off x="184679" y="1705857"/>
            <a:ext cx="11447120" cy="1036223"/>
            <a:chOff x="184679" y="1705857"/>
            <a:chExt cx="11447120" cy="1036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F3C666-7610-FA47-813B-0626331C1CE7}"/>
                </a:ext>
              </a:extLst>
            </p:cNvPr>
            <p:cNvGrpSpPr/>
            <p:nvPr/>
          </p:nvGrpSpPr>
          <p:grpSpPr>
            <a:xfrm>
              <a:off x="184679" y="1705857"/>
              <a:ext cx="6845711" cy="840591"/>
              <a:chOff x="2860320" y="3331906"/>
              <a:chExt cx="6845711" cy="8405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45CC8-CCAB-E140-8E58-84AF83D1C385}"/>
                  </a:ext>
                </a:extLst>
              </p:cNvPr>
              <p:cNvSpPr txBox="1"/>
              <p:nvPr/>
            </p:nvSpPr>
            <p:spPr>
              <a:xfrm>
                <a:off x="2860320" y="3710832"/>
                <a:ext cx="1160895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83D6E7-20E6-9043-BC1C-B1FA8D80E9C7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0D88A6-9207-1D4C-BDF4-F5E0F767CFC5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FD5BE8-9AD7-CC40-B53D-B6139CAD89AC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E8CFEA-5576-6942-B4B2-F42E7028F30F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530A396-EF97-A146-9C87-D97726D0A2BA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82D1-D3E5-4F4A-92CA-D61E20581226}"/>
                </a:ext>
              </a:extLst>
            </p:cNvPr>
            <p:cNvSpPr/>
            <p:nvPr/>
          </p:nvSpPr>
          <p:spPr>
            <a:xfrm>
              <a:off x="7163909" y="2095749"/>
              <a:ext cx="44678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0.0 </a:t>
              </a:r>
              <a:r>
                <a:rPr lang="en-US" b="1" u="sng" dirty="0">
                  <a:solidFill>
                    <a:srgbClr val="7030A0"/>
                  </a:solidFill>
                </a:rPr>
                <a:t>Special case</a:t>
              </a:r>
              <a:r>
                <a:rPr lang="en-US" b="1" dirty="0">
                  <a:solidFill>
                    <a:srgbClr val="7030A0"/>
                  </a:solidFill>
                </a:rPr>
                <a:t> in this simple model</a:t>
              </a:r>
            </a:p>
            <a:p>
              <a:r>
                <a:rPr lang="en-US" b="1" dirty="0">
                  <a:solidFill>
                    <a:srgbClr val="7030A0"/>
                  </a:solidFill>
                </a:rPr>
                <a:t>      we </a:t>
              </a:r>
              <a:r>
                <a:rPr lang="en-US" b="1" u="sng" dirty="0">
                  <a:solidFill>
                    <a:srgbClr val="7030A0"/>
                  </a:solidFill>
                </a:rPr>
                <a:t>do not</a:t>
              </a:r>
              <a:r>
                <a:rPr lang="en-US" b="1" dirty="0">
                  <a:solidFill>
                    <a:srgbClr val="7030A0"/>
                  </a:solidFill>
                </a:rPr>
                <a:t> put back the “hidden bit”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35FA627-9F0C-0444-A68C-7431EF0AB4EB}"/>
              </a:ext>
            </a:extLst>
          </p:cNvPr>
          <p:cNvGrpSpPr/>
          <p:nvPr/>
        </p:nvGrpSpPr>
        <p:grpSpPr>
          <a:xfrm>
            <a:off x="184679" y="2820050"/>
            <a:ext cx="11640764" cy="856242"/>
            <a:chOff x="184679" y="2820050"/>
            <a:chExt cx="11640764" cy="85624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EE356AC-0DC6-E64F-BB82-A78E96958A33}"/>
                </a:ext>
              </a:extLst>
            </p:cNvPr>
            <p:cNvGrpSpPr/>
            <p:nvPr/>
          </p:nvGrpSpPr>
          <p:grpSpPr>
            <a:xfrm>
              <a:off x="184679" y="2820050"/>
              <a:ext cx="6880116" cy="830998"/>
              <a:chOff x="2825915" y="3331906"/>
              <a:chExt cx="6880116" cy="8309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9B2213-0346-5345-86E5-31EFB00FF56A}"/>
                  </a:ext>
                </a:extLst>
              </p:cNvPr>
              <p:cNvSpPr txBox="1"/>
              <p:nvPr/>
            </p:nvSpPr>
            <p:spPr>
              <a:xfrm>
                <a:off x="2825915" y="3701239"/>
                <a:ext cx="1186236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B6E7E2-1D87-8C45-9D09-7F53EA8872B3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0A197F-00B5-7D47-AF50-3F8D696C0BC2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0001    </a:t>
                </a:r>
                <a:r>
                  <a:rPr lang="en-US" sz="2400" dirty="0"/>
                  <a:t>     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8C12BF-7431-8E44-868A-5BAFC1615DF3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8795A-3662-F545-9832-BD643D150C22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79B664-92CD-E641-A34B-FC0F9024B692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C696D1-C069-FE47-837B-DB94D07BB00E}"/>
                </a:ext>
              </a:extLst>
            </p:cNvPr>
            <p:cNvSpPr/>
            <p:nvPr/>
          </p:nvSpPr>
          <p:spPr>
            <a:xfrm>
              <a:off x="7054585" y="3029961"/>
              <a:ext cx="477085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Smallest Non-zero Positive</a:t>
              </a:r>
            </a:p>
            <a:p>
              <a:r>
                <a:rPr lang="en-US" b="1" dirty="0"/>
                <a:t>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0001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+ 1/128 = 0.1328125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778F34-CE58-8944-97B2-503FF805F999}"/>
              </a:ext>
            </a:extLst>
          </p:cNvPr>
          <p:cNvGrpSpPr/>
          <p:nvPr/>
        </p:nvGrpSpPr>
        <p:grpSpPr>
          <a:xfrm>
            <a:off x="209977" y="3931788"/>
            <a:ext cx="10970636" cy="855518"/>
            <a:chOff x="209977" y="3931788"/>
            <a:chExt cx="10970636" cy="8555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D16DE3-CA13-C146-9FDB-6B3F6B4E5473}"/>
                </a:ext>
              </a:extLst>
            </p:cNvPr>
            <p:cNvGrpSpPr/>
            <p:nvPr/>
          </p:nvGrpSpPr>
          <p:grpSpPr>
            <a:xfrm>
              <a:off x="209977" y="3931788"/>
              <a:ext cx="6880117" cy="830998"/>
              <a:chOff x="2825914" y="3331906"/>
              <a:chExt cx="6880117" cy="83099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C30A95-BB8A-CE40-9AE5-4A5DA9FAFF2C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0/1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E77DD9-CFC5-7C45-BFD0-A156F2A8977E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111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D1D934-F9E9-6141-B291-9938BFB8439A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1111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079AD4-8C37-5149-ABB4-AFFC16193B5A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629BF5-8478-4945-A472-DACFCB852947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50BE4B-7CA4-7741-8617-8B3C06AF04D1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9E6363-8C25-A340-8994-6E4DB42BFAAD}"/>
                </a:ext>
              </a:extLst>
            </p:cNvPr>
            <p:cNvSpPr/>
            <p:nvPr/>
          </p:nvSpPr>
          <p:spPr>
            <a:xfrm>
              <a:off x="7129504" y="4140975"/>
              <a:ext cx="40511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Largest Positive/Negative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4</a:t>
              </a:r>
              <a:r>
                <a:rPr lang="en-US" b="1" dirty="0"/>
                <a:t>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1111</a:t>
              </a:r>
              <a:r>
                <a:rPr lang="en-US" b="1" dirty="0"/>
                <a:t>  = 31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C7361A-0777-7A4F-9835-20DC50646B31}"/>
              </a:ext>
            </a:extLst>
          </p:cNvPr>
          <p:cNvGrpSpPr/>
          <p:nvPr/>
        </p:nvGrpSpPr>
        <p:grpSpPr>
          <a:xfrm>
            <a:off x="246397" y="5027373"/>
            <a:ext cx="11867826" cy="855518"/>
            <a:chOff x="246397" y="5027373"/>
            <a:chExt cx="11867826" cy="85551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5B3278C-A086-E44D-ADCF-166E53106453}"/>
                </a:ext>
              </a:extLst>
            </p:cNvPr>
            <p:cNvGrpSpPr/>
            <p:nvPr/>
          </p:nvGrpSpPr>
          <p:grpSpPr>
            <a:xfrm>
              <a:off x="246397" y="5027373"/>
              <a:ext cx="6880117" cy="830998"/>
              <a:chOff x="2825914" y="3331906"/>
              <a:chExt cx="6880117" cy="83099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A4753E-0730-784A-9AA9-43DBC20F0780}"/>
                  </a:ext>
                </a:extLst>
              </p:cNvPr>
              <p:cNvSpPr txBox="1"/>
              <p:nvPr/>
            </p:nvSpPr>
            <p:spPr>
              <a:xfrm>
                <a:off x="2825914" y="3701239"/>
                <a:ext cx="1192779" cy="46166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D00BB0-8235-584C-A19E-38E27389A019}"/>
                  </a:ext>
                </a:extLst>
              </p:cNvPr>
              <p:cNvSpPr txBox="1"/>
              <p:nvPr/>
            </p:nvSpPr>
            <p:spPr>
              <a:xfrm>
                <a:off x="4033909" y="3701239"/>
                <a:ext cx="213231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B050"/>
                    </a:solidFill>
                  </a:rPr>
                  <a:t>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2F065D-8463-1D48-91EA-7718AE269294}"/>
                  </a:ext>
                </a:extLst>
              </p:cNvPr>
              <p:cNvSpPr txBox="1"/>
              <p:nvPr/>
            </p:nvSpPr>
            <p:spPr>
              <a:xfrm>
                <a:off x="6213323" y="3701238"/>
                <a:ext cx="3492708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           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6A38D5-9ED5-E649-A258-423FA4699F60}"/>
                  </a:ext>
                </a:extLst>
              </p:cNvPr>
              <p:cNvSpPr txBox="1"/>
              <p:nvPr/>
            </p:nvSpPr>
            <p:spPr>
              <a:xfrm>
                <a:off x="2922038" y="3355050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 = 1 bit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273D9E-D07D-184C-8872-53AFB8A8CBF1}"/>
                  </a:ext>
                </a:extLst>
              </p:cNvPr>
              <p:cNvSpPr txBox="1"/>
              <p:nvPr/>
            </p:nvSpPr>
            <p:spPr>
              <a:xfrm>
                <a:off x="4652672" y="3331906"/>
                <a:ext cx="1152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E = 3 bits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0B5C42-4B9B-F843-980E-FF55F0C68B4E}"/>
                  </a:ext>
                </a:extLst>
              </p:cNvPr>
              <p:cNvSpPr/>
              <p:nvPr/>
            </p:nvSpPr>
            <p:spPr>
              <a:xfrm>
                <a:off x="7482934" y="3352466"/>
                <a:ext cx="11144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alibri Bold Italic" charset="0"/>
                    <a:ea typeface="Calibri Bold Italic" charset="0"/>
                    <a:cs typeface="Calibri Bold Italic" charset="0"/>
                    <a:sym typeface="Calibri Bold Italic" charset="0"/>
                  </a:rPr>
                  <a:t>M = 4 bits</a:t>
                </a:r>
                <a:endParaRPr lang="en-US" dirty="0"/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C877CF7-81A7-8D4D-803A-2A7FD1686EE5}"/>
                </a:ext>
              </a:extLst>
            </p:cNvPr>
            <p:cNvSpPr/>
            <p:nvPr/>
          </p:nvSpPr>
          <p:spPr>
            <a:xfrm>
              <a:off x="7165923" y="5236560"/>
              <a:ext cx="4948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Smallest (closest to zero) Number </a:t>
              </a:r>
            </a:p>
            <a:p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.</a:t>
              </a:r>
              <a:r>
                <a:rPr lang="en-US" b="1" dirty="0">
                  <a:solidFill>
                    <a:srgbClr val="0070C0"/>
                  </a:solidFill>
                </a:rPr>
                <a:t>0000</a:t>
              </a:r>
              <a:r>
                <a:rPr lang="en-US" b="1" dirty="0"/>
                <a:t> x 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  <a:r>
                <a:rPr lang="en-US" baseline="30000" dirty="0">
                  <a:solidFill>
                    <a:srgbClr val="00B050"/>
                  </a:solidFill>
                </a:rPr>
                <a:t>-3</a:t>
              </a:r>
              <a:r>
                <a:rPr lang="en-US" b="1" dirty="0"/>
                <a:t> = 0.00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>
                  <a:solidFill>
                    <a:srgbClr val="0070C0"/>
                  </a:solidFill>
                </a:rPr>
                <a:t>000</a:t>
              </a:r>
              <a:r>
                <a:rPr lang="en-US" b="1" dirty="0"/>
                <a:t>  = </a:t>
              </a:r>
              <a:r>
                <a:rPr lang="en-US" b="1" dirty="0">
                  <a:solidFill>
                    <a:srgbClr val="F37440"/>
                  </a:solidFill>
                </a:rPr>
                <a:t>1</a:t>
              </a:r>
              <a:r>
                <a:rPr lang="en-US" b="1" dirty="0"/>
                <a:t>/8 = -0.125 </a:t>
              </a:r>
              <a:r>
                <a:rPr lang="en-US" sz="1400" b="1" dirty="0"/>
                <a:t>base 10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5F5BE2-2C51-3A4D-B854-0F95200DC9F5}"/>
              </a:ext>
            </a:extLst>
          </p:cNvPr>
          <p:cNvSpPr txBox="1"/>
          <p:nvPr/>
        </p:nvSpPr>
        <p:spPr>
          <a:xfrm>
            <a:off x="7379193" y="616290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</a:rPr>
              <a:t>Note: Orange</a:t>
            </a:r>
            <a:r>
              <a:rPr lang="en-US" dirty="0"/>
              <a:t> is hidden bit added back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5BB3A6-D792-C349-B1C5-1C4D44F398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40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53" y="257571"/>
            <a:ext cx="3374555" cy="461665"/>
          </a:xfrm>
        </p:spPr>
        <p:txBody>
          <a:bodyPr/>
          <a:lstStyle/>
          <a:p>
            <a:r>
              <a:rPr lang="en-US" dirty="0"/>
              <a:t>Decimal to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229266" y="1674023"/>
            <a:ext cx="11820083" cy="50475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Step 1: </a:t>
            </a:r>
            <a:r>
              <a:rPr lang="en-US" sz="2000" dirty="0">
                <a:solidFill>
                  <a:schemeClr val="tx2"/>
                </a:solidFill>
              </a:rPr>
              <a:t>convert from base 10 to binary (absolute value)</a:t>
            </a:r>
          </a:p>
          <a:p>
            <a:endParaRPr lang="en-US" sz="10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endParaRPr lang="en-US" sz="10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</a:p>
          <a:p>
            <a:r>
              <a:rPr lang="en-US" sz="36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0000.0110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cs typeface="Courier New" panose="02070309020205020404" pitchFamily="49" charset="0"/>
              </a:rPr>
              <a:t>exponent: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bias of 3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0b001</a:t>
            </a: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(after adding the bias)</a:t>
            </a:r>
          </a:p>
          <a:p>
            <a:endParaRPr lang="en-US" sz="10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Sign bit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positive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0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negative</a:t>
            </a:r>
            <a:r>
              <a:rPr lang="en-US" sz="2000" dirty="0">
                <a:cs typeface="Courier New" panose="02070309020205020404" pitchFamily="49" charset="0"/>
              </a:rPr>
              <a:t> sign bit is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72425"/>
              </p:ext>
            </p:extLst>
          </p:nvPr>
        </p:nvGraphicFramePr>
        <p:xfrm>
          <a:off x="3543428" y="70652"/>
          <a:ext cx="8505921" cy="1297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53516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5051207" y="162079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2649"/>
              </p:ext>
            </p:extLst>
          </p:nvPr>
        </p:nvGraphicFramePr>
        <p:xfrm>
          <a:off x="6096000" y="4726820"/>
          <a:ext cx="3878185" cy="1754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30311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0b001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0b1000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  <a:tr h="584775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0x9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0x8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71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9DDF7-72A5-D840-BB43-5E065F04C714}"/>
              </a:ext>
            </a:extLst>
          </p:cNvPr>
          <p:cNvSpPr txBox="1"/>
          <p:nvPr/>
        </p:nvSpPr>
        <p:spPr>
          <a:xfrm>
            <a:off x="10053748" y="596410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763AE-006E-3D49-A4FD-4371837A673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2160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6" y="330482"/>
            <a:ext cx="3299322" cy="461665"/>
          </a:xfrm>
        </p:spPr>
        <p:txBody>
          <a:bodyPr/>
          <a:lstStyle/>
          <a:p>
            <a:r>
              <a:rPr lang="en-US" dirty="0"/>
              <a:t>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249230" y="1062398"/>
            <a:ext cx="10316074" cy="5747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</a:t>
            </a:r>
          </a:p>
          <a:p>
            <a:r>
              <a:rPr lang="en-US" sz="500" b="1" dirty="0"/>
              <a:t>  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0x45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endParaRPr lang="en-US" sz="11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Extract the unbiased exponent</a:t>
            </a:r>
          </a:p>
          <a:p>
            <a:endParaRPr lang="en-US" sz="3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bias of 3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the exponent (bias removed)</a:t>
            </a:r>
            <a:endParaRPr lang="en-US" sz="2400" dirty="0">
              <a:cs typeface="Courier New" panose="02070309020205020404" pitchFamily="49" charset="0"/>
            </a:endParaRPr>
          </a:p>
          <a:p>
            <a:endParaRPr lang="en-US" sz="200" b="1" dirty="0"/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</a:t>
            </a: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hidden</a:t>
            </a:r>
            <a:r>
              <a:rPr lang="en-US" sz="2000" dirty="0">
                <a:cs typeface="Courier New" panose="02070309020205020404" pitchFamily="49" charset="0"/>
              </a:rPr>
              <a:t> bit)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</a:t>
            </a:r>
            <a:r>
              <a:rPr lang="en-US" sz="2000" b="1" dirty="0">
                <a:solidFill>
                  <a:srgbClr val="00B050"/>
                </a:solidFill>
              </a:rPr>
              <a:t>unbiased</a:t>
            </a:r>
            <a:r>
              <a:rPr lang="en-US" sz="2000" dirty="0"/>
              <a:t>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.0101</a:t>
            </a:r>
            <a:r>
              <a:rPr lang="en-US" sz="1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2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2.625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0FD9CB-64C6-784F-8416-3114900B3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622714"/>
              </p:ext>
            </p:extLst>
          </p:nvPr>
        </p:nvGraphicFramePr>
        <p:xfrm>
          <a:off x="3385237" y="-88756"/>
          <a:ext cx="8505921" cy="10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280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850481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450821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63170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578916">
                  <a:extLst>
                    <a:ext uri="{9D8B030D-6E8A-4147-A177-3AD203B41FA5}">
                      <a16:colId xmlns:a16="http://schemas.microsoft.com/office/drawing/2014/main" val="4232705044"/>
                    </a:ext>
                  </a:extLst>
                </a:gridCol>
                <a:gridCol w="38611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371043">
                  <a:extLst>
                    <a:ext uri="{9D8B030D-6E8A-4147-A177-3AD203B41FA5}">
                      <a16:colId xmlns:a16="http://schemas.microsoft.com/office/drawing/2014/main" val="2309677762"/>
                    </a:ext>
                  </a:extLst>
                </a:gridCol>
                <a:gridCol w="74208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742086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70726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46152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6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0087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B050"/>
                          </a:solidFill>
                        </a:rPr>
                        <a:t>exponent (3 bits)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4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(4 bits)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BDCA4D-E674-D14E-9FCF-18E14BEBDA87}"/>
              </a:ext>
            </a:extLst>
          </p:cNvPr>
          <p:cNvSpPr txBox="1"/>
          <p:nvPr/>
        </p:nvSpPr>
        <p:spPr>
          <a:xfrm>
            <a:off x="4819894" y="-192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Bias of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08975"/>
              </p:ext>
            </p:extLst>
          </p:nvPr>
        </p:nvGraphicFramePr>
        <p:xfrm>
          <a:off x="5867400" y="1179807"/>
          <a:ext cx="3878185" cy="1551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773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05194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2188218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172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0x4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0x5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82467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191155"/>
                  </a:ext>
                </a:extLst>
              </a:tr>
              <a:tr h="5172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0b100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0b0101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50F975C1-5C13-B840-9C82-F05C879B1172}"/>
              </a:ext>
            </a:extLst>
          </p:cNvPr>
          <p:cNvGrpSpPr/>
          <p:nvPr/>
        </p:nvGrpSpPr>
        <p:grpSpPr>
          <a:xfrm>
            <a:off x="2539311" y="2644346"/>
            <a:ext cx="4407474" cy="313630"/>
            <a:chOff x="2539311" y="2644346"/>
            <a:chExt cx="4407474" cy="313630"/>
          </a:xfrm>
        </p:grpSpPr>
        <p:sp>
          <p:nvSpPr>
            <p:cNvPr id="32" name="Bent-Up Arrow 31">
              <a:extLst>
                <a:ext uri="{FF2B5EF4-FFF2-40B4-BE49-F238E27FC236}">
                  <a16:creationId xmlns:a16="http://schemas.microsoft.com/office/drawing/2014/main" id="{4D2708F1-C627-A042-9809-D241356DF7A0}"/>
                </a:ext>
              </a:extLst>
            </p:cNvPr>
            <p:cNvSpPr/>
            <p:nvPr/>
          </p:nvSpPr>
          <p:spPr>
            <a:xfrm flipH="1" flipV="1">
              <a:off x="2539311" y="2801161"/>
              <a:ext cx="4407473" cy="156815"/>
            </a:xfrm>
            <a:prstGeom prst="bent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E326-5FD0-4944-9579-695E2602FFF3}"/>
                </a:ext>
              </a:extLst>
            </p:cNvPr>
            <p:cNvSpPr/>
            <p:nvPr/>
          </p:nvSpPr>
          <p:spPr>
            <a:xfrm>
              <a:off x="6885004" y="2644346"/>
              <a:ext cx="61781" cy="15681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37E042-A8EA-9C47-92DE-2A1CC6D7B85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1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IEEE “754” Floating Point Double and Single Precision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965790"/>
              </p:ext>
            </p:extLst>
          </p:nvPr>
        </p:nvGraphicFramePr>
        <p:xfrm>
          <a:off x="381005" y="427972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96DA2F1-1905-8941-9CD1-2E38A19C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632198"/>
              </p:ext>
            </p:extLst>
          </p:nvPr>
        </p:nvGraphicFramePr>
        <p:xfrm>
          <a:off x="323819" y="3485364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62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51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(11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1023</a:t>
                      </a:r>
                      <a:endParaRPr 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(52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98090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413702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l="-792" t="-151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9AF55E5-B857-5742-9943-2FDA6E2C962F}"/>
              </a:ext>
            </a:extLst>
          </p:cNvPr>
          <p:cNvGrpSpPr/>
          <p:nvPr/>
        </p:nvGrpSpPr>
        <p:grpSpPr>
          <a:xfrm>
            <a:off x="1041575" y="4004984"/>
            <a:ext cx="9752670" cy="2297107"/>
            <a:chOff x="1098761" y="3749665"/>
            <a:chExt cx="9752670" cy="22971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5E644-42DD-CA4D-9CB2-F7D6235CFB7B}"/>
                </a:ext>
              </a:extLst>
            </p:cNvPr>
            <p:cNvSpPr txBox="1"/>
            <p:nvPr/>
          </p:nvSpPr>
          <p:spPr>
            <a:xfrm>
              <a:off x="6608128" y="3749665"/>
              <a:ext cx="3108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 Precision (C Double)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/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 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023</m:t>
                        </m:r>
                      </m:oMath>
                    </m:oMathPara>
                  </a14:m>
                  <a:endParaRPr lang="en-US" sz="2400" i="1" dirty="0">
                    <a:solidFill>
                      <a:srgbClr val="00B05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𝑑𝑜𝑢𝑏𝑙𝑒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𝑓𝑙𝑜𝑎𝑡𝑖𝑛𝑔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−1023 </m:t>
                          </m:r>
                        </m:sup>
                      </m:sSup>
                    </m:oMath>
                  </a14:m>
                  <a:r>
                    <a:rPr lang="en-US" sz="2400" dirty="0"/>
                    <a:t>x </a:t>
                  </a:r>
                  <a:r>
                    <a:rPr lang="en-US" sz="2400" dirty="0">
                      <a:solidFill>
                        <a:srgbClr val="F37440"/>
                      </a:solidFill>
                    </a:rPr>
                    <a:t>1</a:t>
                  </a:r>
                  <a:r>
                    <a:rPr lang="en-US" sz="2400" dirty="0"/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fraction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750967D-C324-AE4C-8B8C-38031EC2E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761" y="5215775"/>
                  <a:ext cx="9752670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260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Convert 2.5 to IEEE754 format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96019"/>
              </p:ext>
            </p:extLst>
          </p:nvPr>
        </p:nvGraphicFramePr>
        <p:xfrm>
          <a:off x="381005" y="924780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13735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r="-127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80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4" y="0"/>
            <a:ext cx="11042023" cy="715294"/>
          </a:xfrm>
        </p:spPr>
        <p:txBody>
          <a:bodyPr/>
          <a:lstStyle/>
          <a:p>
            <a:r>
              <a:rPr lang="en-US" dirty="0"/>
              <a:t>Unsigned Binary Number: Subtraction in 4 bits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534168" y="39801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534168" y="48230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534168" y="55778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301872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3748538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5592509" y="4036348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550710" y="56983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2772498" y="3708189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475524" y="43152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0" y="34373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463800" y="573116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2259532" y="56658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5592509" y="486734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407953" y="5624757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542643" y="5635639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324FE-A8E7-8F21-1974-8E3D2136BE77}"/>
              </a:ext>
            </a:extLst>
          </p:cNvPr>
          <p:cNvSpPr txBox="1"/>
          <p:nvPr/>
        </p:nvSpPr>
        <p:spPr>
          <a:xfrm>
            <a:off x="520523" y="1470062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FB65A-42A7-5A99-F091-F302BC34A451}"/>
              </a:ext>
            </a:extLst>
          </p:cNvPr>
          <p:cNvCxnSpPr/>
          <p:nvPr/>
        </p:nvCxnSpPr>
        <p:spPr>
          <a:xfrm flipV="1">
            <a:off x="2259532" y="4315207"/>
            <a:ext cx="512966" cy="10086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9C2C7C-0B16-4C92-7236-BFFCDDEE2E57}"/>
              </a:ext>
            </a:extLst>
          </p:cNvPr>
          <p:cNvSpPr txBox="1"/>
          <p:nvPr/>
        </p:nvSpPr>
        <p:spPr>
          <a:xfrm>
            <a:off x="5145123" y="4638373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30B815-E4AF-1169-BFDC-63364BDA3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30" y="1041988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74437-2DA6-58D4-718A-66A35D295A5F}"/>
              </a:ext>
            </a:extLst>
          </p:cNvPr>
          <p:cNvSpPr txBox="1"/>
          <p:nvPr/>
        </p:nvSpPr>
        <p:spPr>
          <a:xfrm>
            <a:off x="4723826" y="57895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34385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AD93-5FC0-3342-B9D0-85C05227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45" y="44937"/>
            <a:ext cx="10515600" cy="715294"/>
          </a:xfrm>
        </p:spPr>
        <p:txBody>
          <a:bodyPr/>
          <a:lstStyle/>
          <a:p>
            <a:r>
              <a:rPr lang="en-US" dirty="0"/>
              <a:t>What is the equivalent of 0xC1590000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19EB01D-E693-5448-8F5E-96A645703170}"/>
              </a:ext>
            </a:extLst>
          </p:cNvPr>
          <p:cNvGraphicFramePr>
            <a:graphicFrameLocks noGrp="1"/>
          </p:cNvGraphicFramePr>
          <p:nvPr/>
        </p:nvGraphicFramePr>
        <p:xfrm>
          <a:off x="381005" y="924780"/>
          <a:ext cx="11429990" cy="188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96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9367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B050"/>
                          </a:solidFill>
                        </a:rPr>
                        <a:t>Uses a Bias of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0E2E0A-D532-3A40-81F2-E91C01BAB67D}"/>
              </a:ext>
            </a:extLst>
          </p:cNvPr>
          <p:cNvSpPr txBox="1"/>
          <p:nvPr/>
        </p:nvSpPr>
        <p:spPr>
          <a:xfrm>
            <a:off x="6800487" y="137359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Precision (C float)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/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𝐵𝑖𝑎𝑠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8−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−) 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=127</m:t>
                      </m:r>
                    </m:oMath>
                  </m:oMathPara>
                </a14:m>
                <a:endParaRPr lang="en-US" sz="24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𝑠𝑖𝑛𝑔𝑙𝑒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𝑓𝑙𝑜𝑎𝑡𝑖𝑛𝑔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−127 </m:t>
                        </m:r>
                      </m:sup>
                    </m:sSup>
                  </m:oMath>
                </a14:m>
                <a:r>
                  <a:rPr lang="en-US" sz="2400" dirty="0"/>
                  <a:t>x </a:t>
                </a:r>
                <a:r>
                  <a:rPr lang="en-US" sz="2400" dirty="0">
                    <a:solidFill>
                      <a:srgbClr val="F37440"/>
                    </a:solidFill>
                  </a:rPr>
                  <a:t>1</a:t>
                </a:r>
                <a:r>
                  <a:rPr lang="en-US" sz="2400" dirty="0"/>
                  <a:t>.</a:t>
                </a:r>
                <a:r>
                  <a:rPr lang="en-US" sz="2400" dirty="0">
                    <a:solidFill>
                      <a:srgbClr val="0070C0"/>
                    </a:solidFill>
                  </a:rPr>
                  <a:t>fraction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615CE8-F4ED-CF40-B5D1-BB3C6EBA9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5" y="2806389"/>
                <a:ext cx="9611606" cy="830997"/>
              </a:xfrm>
              <a:prstGeom prst="rect">
                <a:avLst/>
              </a:prstGeom>
              <a:blipFill>
                <a:blip r:embed="rId2"/>
                <a:stretch>
                  <a:fillRect r="-127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1E71273-B37F-9F4D-96E9-F2CC9F3CC1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041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558E-D477-0D87-1E93-AB50BF2D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CE30-3265-D796-1626-B6BCA77D9B3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3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2's compliment value </a:t>
                </a:r>
                <a:r>
                  <a:rPr lang="en-US" sz="2400" dirty="0"/>
                  <a:t>can be thought of as using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 slightly different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bias encoding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for negative numbers only (more negative values):  -</a:t>
                </a:r>
                <a:r>
                  <a:rPr lang="en-US" sz="2400" b="1" dirty="0"/>
                  <a:t>2</a:t>
                </a:r>
                <a:r>
                  <a:rPr lang="en-US" sz="2400" b="1" baseline="30000" dirty="0">
                    <a:solidFill>
                      <a:srgbClr val="00B050"/>
                    </a:solidFill>
                  </a:rPr>
                  <a:t>W</a:t>
                </a:r>
                <a:r>
                  <a:rPr lang="en-US" sz="2400" b="1" baseline="30000" dirty="0"/>
                  <a:t>-1</a:t>
                </a:r>
                <a:endParaRPr lang="en-US" sz="2400" b="1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leftmost bit </a:t>
                </a:r>
                <a:r>
                  <a:rPr lang="en-US" sz="2400" dirty="0"/>
                  <a:t>is then interpreted as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decision to apply the bias </a:t>
                </a:r>
                <a:r>
                  <a:rPr lang="en-US" sz="2400" dirty="0"/>
                  <a:t>(if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) or not (if </a:t>
                </a:r>
                <a:r>
                  <a:rPr lang="en-US" sz="2400" dirty="0">
                    <a:solidFill>
                      <a:srgbClr val="00B050"/>
                    </a:solidFill>
                  </a:rPr>
                  <a:t>0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apply the bias</a:t>
                </a:r>
              </a:p>
              <a:p>
                <a:pPr lvl="1"/>
                <a:r>
                  <a:rPr lang="en-US" sz="2000" dirty="0">
                    <a:solidFill>
                      <a:srgbClr val="00B050"/>
                    </a:solidFill>
                  </a:rPr>
                  <a:t>0</a:t>
                </a:r>
                <a:r>
                  <a:rPr lang="en-US" sz="2000" dirty="0"/>
                  <a:t> do not apply the bias</a:t>
                </a:r>
              </a:p>
              <a:p>
                <a:r>
                  <a:rPr lang="en-US" sz="2400" dirty="0"/>
                  <a:t>For example, for a 4-bit number (w = 4) , the negative number bias weight would be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2FD6D-0A49-5D42-8DB0-432B2E295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788231"/>
                <a:ext cx="11604625" cy="3303783"/>
              </a:xfrm>
              <a:blipFill>
                <a:blip r:embed="rId2"/>
                <a:stretch>
                  <a:fillRect l="-655" t="-382" b="-229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53740CD-DDB7-EB41-BF2B-863CFD49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Look at 2's Complement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ED95F-0495-6D48-B495-C4383AE37431}"/>
              </a:ext>
            </a:extLst>
          </p:cNvPr>
          <p:cNvSpPr txBox="1"/>
          <p:nvPr/>
        </p:nvSpPr>
        <p:spPr>
          <a:xfrm>
            <a:off x="1971422" y="6348710"/>
            <a:ext cx="965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Observe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adding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+1 makes the number more positive </a:t>
            </a:r>
            <a:r>
              <a:rPr lang="en-US" dirty="0"/>
              <a:t>for both negative and positive numbers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2C8F680D-9F04-F54E-9B82-92DAAE461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51475"/>
              </p:ext>
            </p:extLst>
          </p:nvPr>
        </p:nvGraphicFramePr>
        <p:xfrm>
          <a:off x="185661" y="4664887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3 bit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011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111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334501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3E3E5F9-B22E-4A45-9FEE-CDF86EF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81594"/>
              </p:ext>
            </p:extLst>
          </p:nvPr>
        </p:nvGraphicFramePr>
        <p:xfrm>
          <a:off x="185661" y="586975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Actual</a:t>
                      </a:r>
                    </a:p>
                  </a:txBody>
                  <a:tcPr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-2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-1 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F3E9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864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77D4ED-2373-EE4C-B381-90844A3F1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577"/>
              </p:ext>
            </p:extLst>
          </p:nvPr>
        </p:nvGraphicFramePr>
        <p:xfrm>
          <a:off x="185661" y="5473510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+Bias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50186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8A19D2E-3F07-B642-90AB-EE22A863F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37664"/>
              </p:ext>
            </p:extLst>
          </p:nvPr>
        </p:nvGraphicFramePr>
        <p:xfrm>
          <a:off x="185661" y="5060572"/>
          <a:ext cx="1182067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decimal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87679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2BC94119-27D0-0749-9FCC-0E7F6D6B8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41028"/>
              </p:ext>
            </p:extLst>
          </p:nvPr>
        </p:nvGraphicFramePr>
        <p:xfrm>
          <a:off x="185661" y="4188688"/>
          <a:ext cx="11820678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25">
                  <a:extLst>
                    <a:ext uri="{9D8B030D-6E8A-4147-A177-3AD203B41FA5}">
                      <a16:colId xmlns:a16="http://schemas.microsoft.com/office/drawing/2014/main" val="3896614229"/>
                    </a:ext>
                  </a:extLst>
                </a:gridCol>
                <a:gridCol w="612041">
                  <a:extLst>
                    <a:ext uri="{9D8B030D-6E8A-4147-A177-3AD203B41FA5}">
                      <a16:colId xmlns:a16="http://schemas.microsoft.com/office/drawing/2014/main" val="236868742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44227629"/>
                    </a:ext>
                  </a:extLst>
                </a:gridCol>
                <a:gridCol w="591671">
                  <a:extLst>
                    <a:ext uri="{9D8B030D-6E8A-4147-A177-3AD203B41FA5}">
                      <a16:colId xmlns:a16="http://schemas.microsoft.com/office/drawing/2014/main" val="4119683761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3294221847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660545013"/>
                    </a:ext>
                  </a:extLst>
                </a:gridCol>
                <a:gridCol w="681318">
                  <a:extLst>
                    <a:ext uri="{9D8B030D-6E8A-4147-A177-3AD203B41FA5}">
                      <a16:colId xmlns:a16="http://schemas.microsoft.com/office/drawing/2014/main" val="251063826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268742174"/>
                    </a:ext>
                  </a:extLst>
                </a:gridCol>
                <a:gridCol w="726141">
                  <a:extLst>
                    <a:ext uri="{9D8B030D-6E8A-4147-A177-3AD203B41FA5}">
                      <a16:colId xmlns:a16="http://schemas.microsoft.com/office/drawing/2014/main" val="1347523719"/>
                    </a:ext>
                  </a:extLst>
                </a:gridCol>
                <a:gridCol w="654423">
                  <a:extLst>
                    <a:ext uri="{9D8B030D-6E8A-4147-A177-3AD203B41FA5}">
                      <a16:colId xmlns:a16="http://schemas.microsoft.com/office/drawing/2014/main" val="1164067678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277177495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2348115283"/>
                    </a:ext>
                  </a:extLst>
                </a:gridCol>
                <a:gridCol w="770964">
                  <a:extLst>
                    <a:ext uri="{9D8B030D-6E8A-4147-A177-3AD203B41FA5}">
                      <a16:colId xmlns:a16="http://schemas.microsoft.com/office/drawing/2014/main" val="1105494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22652563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48583064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955747803"/>
                    </a:ext>
                  </a:extLst>
                </a:gridCol>
                <a:gridCol w="582712">
                  <a:extLst>
                    <a:ext uri="{9D8B030D-6E8A-4147-A177-3AD203B41FA5}">
                      <a16:colId xmlns:a16="http://schemas.microsoft.com/office/drawing/2014/main" val="1153483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2"/>
                          </a:solidFill>
                        </a:rPr>
                        <a:t>2's </a:t>
                      </a:r>
                    </a:p>
                  </a:txBody>
                  <a:tcPr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rgbClr val="D5FDA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011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101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r>
                        <a:rPr lang="en-US" sz="1400" b="1" dirty="0"/>
                        <a:t>111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517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970032A-3596-B24D-8E63-EC7EDD55B8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83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85" y="161631"/>
            <a:ext cx="10355572" cy="461665"/>
          </a:xfrm>
        </p:spPr>
        <p:txBody>
          <a:bodyPr/>
          <a:lstStyle/>
          <a:p>
            <a:r>
              <a:rPr lang="en-US" dirty="0"/>
              <a:t>Decimal to IEEE Single Precision Float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170201" y="1599652"/>
            <a:ext cx="11963400" cy="327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convert from base 10 to binary (absolute value)</a:t>
            </a:r>
          </a:p>
          <a:p>
            <a:endParaRPr lang="en-US" sz="800" b="1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13.375(decimal) =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1101.0110</a:t>
            </a:r>
          </a:p>
          <a:p>
            <a:endParaRPr lang="en-US" sz="6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out how many places to shift to get the number into the normalized </a:t>
            </a:r>
            <a:r>
              <a:rPr lang="en-US" sz="2000" dirty="0">
                <a:solidFill>
                  <a:srgbClr val="F3753F"/>
                </a:solidFill>
              </a:rPr>
              <a:t>1</a:t>
            </a:r>
            <a:r>
              <a:rPr lang="en-US" sz="2000" dirty="0"/>
              <a:t>.xxxx mantissa format</a:t>
            </a:r>
            <a:endParaRPr lang="en-US" sz="800" dirty="0"/>
          </a:p>
          <a:p>
            <a:r>
              <a:rPr lang="en-US" sz="2000" b="1" dirty="0"/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1101.0110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.1010110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bias of 127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for the exponent = 0b1000 0010</a:t>
            </a:r>
          </a:p>
          <a:p>
            <a:endParaRPr lang="en-US" sz="800" b="1" dirty="0"/>
          </a:p>
          <a:p>
            <a:r>
              <a:rPr lang="en-US" sz="2000" b="1" dirty="0"/>
              <a:t>Step 3: </a:t>
            </a:r>
            <a:r>
              <a:rPr lang="en-US" sz="2000" dirty="0"/>
              <a:t>Use as many digits that fit to the right of the decimal point in the fractional 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r>
              <a:rPr lang="en-US" sz="2000" dirty="0" err="1">
                <a:solidFill>
                  <a:srgbClr val="0070C0"/>
                </a:solidFill>
              </a:rPr>
              <a:t>xxxx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part </a:t>
            </a:r>
            <a:r>
              <a:rPr lang="en-US" sz="2000" dirty="0">
                <a:solidFill>
                  <a:srgbClr val="7030A0"/>
                </a:solidFill>
              </a:rPr>
              <a:t>(0 pad )</a:t>
            </a:r>
          </a:p>
          <a:p>
            <a:endParaRPr lang="en-US" sz="500" b="1" dirty="0">
              <a:solidFill>
                <a:srgbClr val="7030A0"/>
              </a:solidFill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1010110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0000 0000 0000 0000</a:t>
            </a:r>
            <a:r>
              <a:rPr lang="en-US" sz="2800" b="1" baseline="30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4: </a:t>
            </a:r>
            <a:r>
              <a:rPr lang="en-US" sz="2000" dirty="0">
                <a:cs typeface="Courier New" panose="02070309020205020404" pitchFamily="49" charset="0"/>
              </a:rPr>
              <a:t>If the sign is positive sign bit is 0, otherwise it is 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4434"/>
              </p:ext>
            </p:extLst>
          </p:nvPr>
        </p:nvGraphicFramePr>
        <p:xfrm>
          <a:off x="706465" y="4976666"/>
          <a:ext cx="8619204" cy="1169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575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2411839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5528790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exponent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8888"/>
                  </a:ext>
                </a:extLst>
              </a:tr>
              <a:tr h="5847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100  0001  0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101 0110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0000 0000 0000 0000</a:t>
                      </a:r>
                      <a:endParaRPr 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2B2D96-0451-BB4F-B124-996768E22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72146"/>
              </p:ext>
            </p:extLst>
          </p:nvPr>
        </p:nvGraphicFramePr>
        <p:xfrm>
          <a:off x="1779484" y="433658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456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FAAE56-5302-4B4E-94D6-E965A28E8915}"/>
              </a:ext>
            </a:extLst>
          </p:cNvPr>
          <p:cNvSpPr txBox="1"/>
          <p:nvPr/>
        </p:nvSpPr>
        <p:spPr>
          <a:xfrm>
            <a:off x="9290450" y="609552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0xc1560000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83BCE-3BD0-D048-B253-476F839E7670}"/>
              </a:ext>
            </a:extLst>
          </p:cNvPr>
          <p:cNvGrpSpPr/>
          <p:nvPr/>
        </p:nvGrpSpPr>
        <p:grpSpPr>
          <a:xfrm>
            <a:off x="949492" y="5966131"/>
            <a:ext cx="8164716" cy="616531"/>
            <a:chOff x="949492" y="5966131"/>
            <a:chExt cx="8164716" cy="616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F26ADA-A7E7-474B-8267-7E8234C7729E}"/>
                </a:ext>
              </a:extLst>
            </p:cNvPr>
            <p:cNvSpPr txBox="1"/>
            <p:nvPr/>
          </p:nvSpPr>
          <p:spPr>
            <a:xfrm>
              <a:off x="1241803" y="6182552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092B0467-75FB-9C48-A07E-5139C54DFC1A}"/>
                </a:ext>
              </a:extLst>
            </p:cNvPr>
            <p:cNvSpPr/>
            <p:nvPr/>
          </p:nvSpPr>
          <p:spPr>
            <a:xfrm rot="5400000">
              <a:off x="1368406" y="5553391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E7913D99-ED4F-FE46-A876-F889DC2ABE1D}"/>
                </a:ext>
              </a:extLst>
            </p:cNvPr>
            <p:cNvSpPr/>
            <p:nvPr/>
          </p:nvSpPr>
          <p:spPr>
            <a:xfrm rot="5400000">
              <a:off x="3905749" y="5572646"/>
              <a:ext cx="253428" cy="10403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452B65A-1873-2F41-AAF7-3C73A00A956C}"/>
                </a:ext>
              </a:extLst>
            </p:cNvPr>
            <p:cNvSpPr/>
            <p:nvPr/>
          </p:nvSpPr>
          <p:spPr>
            <a:xfrm rot="5400000">
              <a:off x="2628597" y="5723570"/>
              <a:ext cx="253428" cy="75089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7297E-7985-B64D-BA0F-6955E5C9E5DE}"/>
                </a:ext>
              </a:extLst>
            </p:cNvPr>
            <p:cNvSpPr txBox="1"/>
            <p:nvPr/>
          </p:nvSpPr>
          <p:spPr>
            <a:xfrm>
              <a:off x="2481414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6F9FC4-EC0C-8D47-BB59-28719F90ADE4}"/>
                </a:ext>
              </a:extLst>
            </p:cNvPr>
            <p:cNvSpPr txBox="1"/>
            <p:nvPr/>
          </p:nvSpPr>
          <p:spPr>
            <a:xfrm>
              <a:off x="3637442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5F1323-7F94-5448-AD5F-54B6D4964571}"/>
                </a:ext>
              </a:extLst>
            </p:cNvPr>
            <p:cNvSpPr txBox="1"/>
            <p:nvPr/>
          </p:nvSpPr>
          <p:spPr>
            <a:xfrm>
              <a:off x="4756590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C76CF-92A4-3240-8A52-AB94ABD7DB24}"/>
                </a:ext>
              </a:extLst>
            </p:cNvPr>
            <p:cNvSpPr txBox="1"/>
            <p:nvPr/>
          </p:nvSpPr>
          <p:spPr>
            <a:xfrm>
              <a:off x="5740115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79E7-347B-A848-A0CC-95A06F178137}"/>
                </a:ext>
              </a:extLst>
            </p:cNvPr>
            <p:cNvSpPr txBox="1"/>
            <p:nvPr/>
          </p:nvSpPr>
          <p:spPr>
            <a:xfrm>
              <a:off x="6642333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71008-5E6D-B843-BDAF-45F58C8E752D}"/>
                </a:ext>
              </a:extLst>
            </p:cNvPr>
            <p:cNvSpPr txBox="1"/>
            <p:nvPr/>
          </p:nvSpPr>
          <p:spPr>
            <a:xfrm>
              <a:off x="7556288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0ED15-C399-6640-A183-D9A647D5D1B9}"/>
                </a:ext>
              </a:extLst>
            </p:cNvPr>
            <p:cNvSpPr txBox="1"/>
            <p:nvPr/>
          </p:nvSpPr>
          <p:spPr>
            <a:xfrm>
              <a:off x="8515967" y="618255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75ABC4-F874-8942-AC3C-ACF425CDE0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940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9052-737D-0C4B-99FD-DE1E0DB5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47" y="87315"/>
            <a:ext cx="10842155" cy="461665"/>
          </a:xfrm>
        </p:spPr>
        <p:txBody>
          <a:bodyPr/>
          <a:lstStyle/>
          <a:p>
            <a:r>
              <a:rPr lang="en-US" dirty="0"/>
              <a:t>IEEE Single Precision Float to Decimal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8852F-1A30-044A-845B-652E3B8E08BB}"/>
              </a:ext>
            </a:extLst>
          </p:cNvPr>
          <p:cNvSpPr/>
          <p:nvPr/>
        </p:nvSpPr>
        <p:spPr>
          <a:xfrm>
            <a:off x="872836" y="1573351"/>
            <a:ext cx="11002007" cy="50629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Step 1: </a:t>
            </a:r>
            <a:r>
              <a:rPr lang="en-US" sz="2000" dirty="0"/>
              <a:t>Break into binary fields and </a:t>
            </a:r>
            <a:r>
              <a:rPr lang="en-US" sz="2000" dirty="0">
                <a:solidFill>
                  <a:srgbClr val="7030A0"/>
                </a:solidFill>
              </a:rPr>
              <a:t>expand</a:t>
            </a:r>
            <a:r>
              <a:rPr lang="en-US" sz="2000" dirty="0"/>
              <a:t> as needed </a:t>
            </a:r>
            <a:endParaRPr lang="en-US" sz="1100" b="1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0xc0b00000 = </a:t>
            </a:r>
            <a:endParaRPr lang="en-US" sz="2400" b="1" dirty="0"/>
          </a:p>
          <a:p>
            <a:r>
              <a:rPr lang="en-US" sz="2000" b="1" dirty="0"/>
              <a:t>Step 2: </a:t>
            </a:r>
            <a:r>
              <a:rPr lang="en-US" sz="2000" dirty="0"/>
              <a:t>Find the exponent</a:t>
            </a:r>
          </a:p>
          <a:p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0b10000001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2000" dirty="0">
                <a:cs typeface="Courier New" panose="02070309020205020404" pitchFamily="49" charset="0"/>
              </a:rPr>
              <a:t>bias of 127</a:t>
            </a:r>
            <a:r>
              <a:rPr lang="en-US" sz="1100" dirty="0">
                <a:cs typeface="Courier New" panose="02070309020205020404" pitchFamily="49" charset="0"/>
              </a:rPr>
              <a:t>10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exponent with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bias added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3: </a:t>
            </a:r>
            <a:r>
              <a:rPr lang="en-US" sz="2000" dirty="0">
                <a:cs typeface="Courier New" panose="02070309020205020404" pitchFamily="49" charset="0"/>
              </a:rPr>
              <a:t>Express the mantissa (restore the hidden </a:t>
            </a:r>
            <a:r>
              <a:rPr lang="en-US" sz="2000" dirty="0">
                <a:solidFill>
                  <a:srgbClr val="F37440"/>
                </a:solidFill>
                <a:cs typeface="Courier New" panose="02070309020205020404" pitchFamily="49" charset="0"/>
              </a:rPr>
              <a:t>bit</a:t>
            </a:r>
            <a:r>
              <a:rPr lang="en-US" sz="2000" dirty="0">
                <a:cs typeface="Courier New" panose="02070309020205020404" pitchFamily="49" charset="0"/>
              </a:rPr>
              <a:t>)</a:t>
            </a:r>
          </a:p>
          <a:p>
            <a:r>
              <a:rPr lang="en-US" sz="1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en-US" sz="1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b="1" dirty="0"/>
              <a:t>Step 4: </a:t>
            </a:r>
            <a:r>
              <a:rPr lang="en-US" sz="2000" dirty="0"/>
              <a:t>Apply the exponent</a:t>
            </a:r>
          </a:p>
          <a:p>
            <a:endParaRPr lang="en-US" sz="1100" dirty="0"/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.0110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(2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 10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endParaRPr lang="en-US" sz="2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5: </a:t>
            </a:r>
            <a:r>
              <a:rPr lang="en-US" sz="2000" dirty="0">
                <a:cs typeface="Courier New" panose="02070309020205020404" pitchFamily="49" charset="0"/>
              </a:rPr>
              <a:t>Convert to decimal</a:t>
            </a:r>
          </a:p>
          <a:p>
            <a:r>
              <a:rPr lang="en-US" sz="1050" dirty="0">
                <a:cs typeface="Courier New" panose="02070309020205020404" pitchFamily="49" charset="0"/>
              </a:rPr>
              <a:t>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01.10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5.5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000" b="1" dirty="0">
                <a:cs typeface="Courier New" panose="02070309020205020404" pitchFamily="49" charset="0"/>
              </a:rPr>
              <a:t>Step 6: </a:t>
            </a:r>
            <a:r>
              <a:rPr lang="en-US" sz="2000" dirty="0">
                <a:cs typeface="Courier New" panose="02070309020205020404" pitchFamily="49" charset="0"/>
              </a:rPr>
              <a:t>Apply the Sign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	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5.5</a:t>
            </a:r>
            <a:endParaRPr lang="en-US" sz="2000" dirty="0"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19C2DA-1AB8-A849-8BC6-68E6086FA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39545"/>
              </p:ext>
            </p:extLst>
          </p:nvPr>
        </p:nvGraphicFramePr>
        <p:xfrm>
          <a:off x="4616433" y="2210713"/>
          <a:ext cx="7036463" cy="4346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38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1901468">
                  <a:extLst>
                    <a:ext uri="{9D8B030D-6E8A-4147-A177-3AD203B41FA5}">
                      <a16:colId xmlns:a16="http://schemas.microsoft.com/office/drawing/2014/main" val="774573588"/>
                    </a:ext>
                  </a:extLst>
                </a:gridCol>
                <a:gridCol w="4638611">
                  <a:extLst>
                    <a:ext uri="{9D8B030D-6E8A-4147-A177-3AD203B41FA5}">
                      <a16:colId xmlns:a16="http://schemas.microsoft.com/office/drawing/2014/main" val="3518521838"/>
                    </a:ext>
                  </a:extLst>
                </a:gridCol>
              </a:tblGrid>
              <a:tr h="3759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100  0000  1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011 0000 0000 0000 0000 0000</a:t>
                      </a:r>
                    </a:p>
                  </a:txBody>
                  <a:tcPr marL="68885" marR="68885" marT="34442" marB="344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37011C-2E61-4D44-BD83-49859E099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229271"/>
              </p:ext>
            </p:extLst>
          </p:nvPr>
        </p:nvGraphicFramePr>
        <p:xfrm>
          <a:off x="1567608" y="399736"/>
          <a:ext cx="874483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914">
                  <a:extLst>
                    <a:ext uri="{9D8B030D-6E8A-4147-A177-3AD203B41FA5}">
                      <a16:colId xmlns:a16="http://schemas.microsoft.com/office/drawing/2014/main" val="3631959031"/>
                    </a:ext>
                  </a:extLst>
                </a:gridCol>
                <a:gridCol w="899155">
                  <a:extLst>
                    <a:ext uri="{9D8B030D-6E8A-4147-A177-3AD203B41FA5}">
                      <a16:colId xmlns:a16="http://schemas.microsoft.com/office/drawing/2014/main" val="3686128942"/>
                    </a:ext>
                  </a:extLst>
                </a:gridCol>
                <a:gridCol w="991082">
                  <a:extLst>
                    <a:ext uri="{9D8B030D-6E8A-4147-A177-3AD203B41FA5}">
                      <a16:colId xmlns:a16="http://schemas.microsoft.com/office/drawing/2014/main" val="1401231684"/>
                    </a:ext>
                  </a:extLst>
                </a:gridCol>
                <a:gridCol w="831192">
                  <a:extLst>
                    <a:ext uri="{9D8B030D-6E8A-4147-A177-3AD203B41FA5}">
                      <a16:colId xmlns:a16="http://schemas.microsoft.com/office/drawing/2014/main" val="3844050904"/>
                    </a:ext>
                  </a:extLst>
                </a:gridCol>
                <a:gridCol w="1024657">
                  <a:extLst>
                    <a:ext uri="{9D8B030D-6E8A-4147-A177-3AD203B41FA5}">
                      <a16:colId xmlns:a16="http://schemas.microsoft.com/office/drawing/2014/main" val="699069428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6473189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3438697112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82189360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1656071566"/>
                    </a:ext>
                  </a:extLst>
                </a:gridCol>
                <a:gridCol w="864767">
                  <a:extLst>
                    <a:ext uri="{9D8B030D-6E8A-4147-A177-3AD203B41FA5}">
                      <a16:colId xmlns:a16="http://schemas.microsoft.com/office/drawing/2014/main" val="4033509356"/>
                    </a:ext>
                  </a:extLst>
                </a:gridCol>
              </a:tblGrid>
              <a:tr h="34703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30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22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0400579"/>
                  </a:ext>
                </a:extLst>
              </a:tr>
              <a:tr h="665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Exponent (8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bits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Bias is 127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70C0"/>
                          </a:solidFill>
                        </a:rPr>
                        <a:t>fraction (23 bits)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24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2283935-F747-004A-9420-057B387A75D7}"/>
              </a:ext>
            </a:extLst>
          </p:cNvPr>
          <p:cNvGrpSpPr/>
          <p:nvPr/>
        </p:nvGrpSpPr>
        <p:grpSpPr>
          <a:xfrm>
            <a:off x="4664717" y="1802194"/>
            <a:ext cx="6713367" cy="601922"/>
            <a:chOff x="942517" y="5271981"/>
            <a:chExt cx="6713367" cy="6019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D5AFE-EB55-E040-B8D4-BC0D10052CD3}"/>
                </a:ext>
              </a:extLst>
            </p:cNvPr>
            <p:cNvSpPr txBox="1"/>
            <p:nvPr/>
          </p:nvSpPr>
          <p:spPr>
            <a:xfrm>
              <a:off x="1207668" y="5273334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0xc</a:t>
              </a:r>
            </a:p>
          </p:txBody>
        </p:sp>
        <p:sp>
          <p:nvSpPr>
            <p:cNvPr id="10" name="Right Bracket 9">
              <a:extLst>
                <a:ext uri="{FF2B5EF4-FFF2-40B4-BE49-F238E27FC236}">
                  <a16:creationId xmlns:a16="http://schemas.microsoft.com/office/drawing/2014/main" id="{0951025D-557F-4341-B19E-668EEDB94641}"/>
                </a:ext>
              </a:extLst>
            </p:cNvPr>
            <p:cNvSpPr/>
            <p:nvPr/>
          </p:nvSpPr>
          <p:spPr>
            <a:xfrm rot="16200000">
              <a:off x="1361431" y="5193519"/>
              <a:ext cx="253428" cy="1091255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FA5151A1-A712-3243-B87B-E343D78AA00C}"/>
                </a:ext>
              </a:extLst>
            </p:cNvPr>
            <p:cNvSpPr/>
            <p:nvPr/>
          </p:nvSpPr>
          <p:spPr>
            <a:xfrm rot="16200000">
              <a:off x="3373980" y="5253320"/>
              <a:ext cx="253428" cy="987738"/>
            </a:xfrm>
            <a:prstGeom prst="rightBracket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88F973-D230-8D47-90AE-A35733A346F6}"/>
                </a:ext>
              </a:extLst>
            </p:cNvPr>
            <p:cNvSpPr txBox="1"/>
            <p:nvPr/>
          </p:nvSpPr>
          <p:spPr>
            <a:xfrm>
              <a:off x="2172495" y="53526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96CB0F-9DDA-F245-AD7B-4383E5C37984}"/>
                </a:ext>
              </a:extLst>
            </p:cNvPr>
            <p:cNvSpPr txBox="1"/>
            <p:nvPr/>
          </p:nvSpPr>
          <p:spPr>
            <a:xfrm>
              <a:off x="3180744" y="5271981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1B25DF-0877-E648-88A0-A8978808523F}"/>
                </a:ext>
              </a:extLst>
            </p:cNvPr>
            <p:cNvSpPr txBox="1"/>
            <p:nvPr/>
          </p:nvSpPr>
          <p:spPr>
            <a:xfrm>
              <a:off x="4043179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CBFDD7-E133-B34F-BF25-8CE0E0CF1086}"/>
                </a:ext>
              </a:extLst>
            </p:cNvPr>
            <p:cNvSpPr txBox="1"/>
            <p:nvPr/>
          </p:nvSpPr>
          <p:spPr>
            <a:xfrm>
              <a:off x="4802065" y="531335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EF73F-5A5F-324C-98C9-F1189065D3AA}"/>
                </a:ext>
              </a:extLst>
            </p:cNvPr>
            <p:cNvSpPr txBox="1"/>
            <p:nvPr/>
          </p:nvSpPr>
          <p:spPr>
            <a:xfrm>
              <a:off x="5567595" y="531484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F1D201-791C-AE40-A9CD-CAD17875E95D}"/>
                </a:ext>
              </a:extLst>
            </p:cNvPr>
            <p:cNvSpPr txBox="1"/>
            <p:nvPr/>
          </p:nvSpPr>
          <p:spPr>
            <a:xfrm>
              <a:off x="6329803" y="5309422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9AFCC-4503-6246-8FDE-B71D2AD87DC9}"/>
                </a:ext>
              </a:extLst>
            </p:cNvPr>
            <p:cNvSpPr txBox="1"/>
            <p:nvPr/>
          </p:nvSpPr>
          <p:spPr>
            <a:xfrm>
              <a:off x="7057643" y="5316497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0x0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1466FF-D761-0846-B7BC-7ECD9C4E93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1380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AA92435-C231-F48B-7712-43E3500E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29" y="97154"/>
            <a:ext cx="11042023" cy="715294"/>
          </a:xfrm>
        </p:spPr>
        <p:txBody>
          <a:bodyPr/>
          <a:lstStyle/>
          <a:p>
            <a:r>
              <a:rPr lang="en-US" dirty="0"/>
              <a:t>Unsigned Binary Number: Addition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2694543" y="4120017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2694543" y="4962875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2694543" y="5717643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414444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874267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228466" y="4120017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2676439" y="565351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A6340D-6410-5644-8D38-FB8E44FD8DB0}"/>
              </a:ext>
            </a:extLst>
          </p:cNvPr>
          <p:cNvSpPr txBox="1"/>
          <p:nvPr/>
        </p:nvSpPr>
        <p:spPr>
          <a:xfrm>
            <a:off x="3423488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8E83DF-09A6-1248-BFC8-8B7F1C38E629}"/>
              </a:ext>
            </a:extLst>
          </p:cNvPr>
          <p:cNvSpPr txBox="1"/>
          <p:nvPr/>
        </p:nvSpPr>
        <p:spPr>
          <a:xfrm>
            <a:off x="2719639" y="3578014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962078-6E59-574F-8DE6-DB3B752637AF}"/>
              </a:ext>
            </a:extLst>
          </p:cNvPr>
          <p:cNvSpPr txBox="1"/>
          <p:nvPr/>
        </p:nvSpPr>
        <p:spPr>
          <a:xfrm>
            <a:off x="2040488" y="3529936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1635899" y="4455043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260530" y="34797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carries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517010" y="58381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FBCC0-D4E7-DB49-9A8D-384A22F72662}"/>
              </a:ext>
            </a:extLst>
          </p:cNvPr>
          <p:cNvSpPr txBox="1"/>
          <p:nvPr/>
        </p:nvSpPr>
        <p:spPr>
          <a:xfrm>
            <a:off x="1634186" y="2496138"/>
            <a:ext cx="13050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Carry Bit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BBB1064-E6A0-87C9-F979-DED881FE230B}"/>
              </a:ext>
            </a:extLst>
          </p:cNvPr>
          <p:cNvSpPr/>
          <p:nvPr/>
        </p:nvSpPr>
        <p:spPr>
          <a:xfrm>
            <a:off x="2040488" y="3327135"/>
            <a:ext cx="492443" cy="3350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E1F4D-0E68-5E16-755C-101B5976E535}"/>
              </a:ext>
            </a:extLst>
          </p:cNvPr>
          <p:cNvSpPr txBox="1"/>
          <p:nvPr/>
        </p:nvSpPr>
        <p:spPr>
          <a:xfrm>
            <a:off x="86759" y="1014873"/>
            <a:ext cx="653217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= 10                    base 10: (1 + 1 = 2)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+ 1 + 1 = 11              base10: (1 + 1 + 1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85261" y="562106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228466" y="4951014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6043910" y="5708426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6178600" y="5719308"/>
            <a:ext cx="922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676A4B-876F-89C1-820F-AC70C557861F}"/>
              </a:ext>
            </a:extLst>
          </p:cNvPr>
          <p:cNvSpPr txBox="1"/>
          <p:nvPr/>
        </p:nvSpPr>
        <p:spPr>
          <a:xfrm>
            <a:off x="5630636" y="581683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966DB-E0D8-F2AD-AE95-2AF602A83C66}"/>
              </a:ext>
            </a:extLst>
          </p:cNvPr>
          <p:cNvCxnSpPr>
            <a:cxnSpLocks/>
          </p:cNvCxnSpPr>
          <p:nvPr/>
        </p:nvCxnSpPr>
        <p:spPr>
          <a:xfrm flipV="1">
            <a:off x="5604085" y="5847909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20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DFBB37-5792-E544-BBC1-C7D61D0E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97154"/>
            <a:ext cx="11579627" cy="715294"/>
          </a:xfrm>
        </p:spPr>
        <p:txBody>
          <a:bodyPr/>
          <a:lstStyle/>
          <a:p>
            <a:r>
              <a:rPr lang="en-US" dirty="0"/>
              <a:t>Unsigned Binary Number: Subtraction in 4 bits – Overflow!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277D9-75D5-5B4A-A9A5-0C99A0C6357A}"/>
              </a:ext>
            </a:extLst>
          </p:cNvPr>
          <p:cNvSpPr txBox="1"/>
          <p:nvPr/>
        </p:nvSpPr>
        <p:spPr>
          <a:xfrm>
            <a:off x="1841922" y="4037381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0 1 0 1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2AF74-BBF1-F640-A63B-6E2A1200C027}"/>
              </a:ext>
            </a:extLst>
          </p:cNvPr>
          <p:cNvSpPr txBox="1"/>
          <p:nvPr/>
        </p:nvSpPr>
        <p:spPr>
          <a:xfrm>
            <a:off x="1841922" y="4880239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0 1 1 1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F4ED81-8ED6-1A47-8626-8B1988A09996}"/>
              </a:ext>
            </a:extLst>
          </p:cNvPr>
          <p:cNvCxnSpPr>
            <a:cxnSpLocks/>
          </p:cNvCxnSpPr>
          <p:nvPr/>
        </p:nvCxnSpPr>
        <p:spPr>
          <a:xfrm>
            <a:off x="1841922" y="5635007"/>
            <a:ext cx="2992314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B46E84-1B41-B240-8C76-2B8D56001D41}"/>
              </a:ext>
            </a:extLst>
          </p:cNvPr>
          <p:cNvSpPr txBox="1"/>
          <p:nvPr/>
        </p:nvSpPr>
        <p:spPr>
          <a:xfrm>
            <a:off x="2563541" y="5775715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A4471-46FF-D049-8292-10E2D32A2B0A}"/>
              </a:ext>
            </a:extLst>
          </p:cNvPr>
          <p:cNvSpPr txBox="1"/>
          <p:nvPr/>
        </p:nvSpPr>
        <p:spPr>
          <a:xfrm>
            <a:off x="4056292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2FFAFA-DD9F-5645-9B9B-AE2A4DF71A31}"/>
              </a:ext>
            </a:extLst>
          </p:cNvPr>
          <p:cNvSpPr txBox="1"/>
          <p:nvPr/>
        </p:nvSpPr>
        <p:spPr>
          <a:xfrm>
            <a:off x="6004579" y="4123806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1F8-0AFA-084B-8A44-E82BAD8A8B9D}"/>
              </a:ext>
            </a:extLst>
          </p:cNvPr>
          <p:cNvSpPr txBox="1"/>
          <p:nvPr/>
        </p:nvSpPr>
        <p:spPr>
          <a:xfrm>
            <a:off x="1858464" y="5755542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4B7DE-410E-8846-A600-3C5BED6F0446}"/>
              </a:ext>
            </a:extLst>
          </p:cNvPr>
          <p:cNvSpPr txBox="1"/>
          <p:nvPr/>
        </p:nvSpPr>
        <p:spPr>
          <a:xfrm>
            <a:off x="3148430" y="3699038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11E908-33BF-8241-8B0B-50787B2A9CAA}"/>
              </a:ext>
            </a:extLst>
          </p:cNvPr>
          <p:cNvSpPr txBox="1"/>
          <p:nvPr/>
        </p:nvSpPr>
        <p:spPr>
          <a:xfrm>
            <a:off x="783278" y="4372407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E935CC-FB09-1E44-AC29-2CC9E893C951}"/>
              </a:ext>
            </a:extLst>
          </p:cNvPr>
          <p:cNvSpPr txBox="1"/>
          <p:nvPr/>
        </p:nvSpPr>
        <p:spPr>
          <a:xfrm>
            <a:off x="65132" y="243283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Borrows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059A39-C1CF-0740-9FF5-3056AAE34961}"/>
              </a:ext>
            </a:extLst>
          </p:cNvPr>
          <p:cNvSpPr txBox="1"/>
          <p:nvPr/>
        </p:nvSpPr>
        <p:spPr>
          <a:xfrm>
            <a:off x="783278" y="5828653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B95591-BE7A-3F4B-9F38-C6EB070CCED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42D3D-EE43-6A95-80DC-65AD6267E530}"/>
              </a:ext>
            </a:extLst>
          </p:cNvPr>
          <p:cNvSpPr txBox="1"/>
          <p:nvPr/>
        </p:nvSpPr>
        <p:spPr>
          <a:xfrm>
            <a:off x="3314389" y="578580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44563-D4A4-6AC5-C55E-C7BB1DCDACF5}"/>
              </a:ext>
            </a:extLst>
          </p:cNvPr>
          <p:cNvSpPr txBox="1"/>
          <p:nvPr/>
        </p:nvSpPr>
        <p:spPr>
          <a:xfrm>
            <a:off x="6004579" y="4954803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2380C1-0366-4AF7-9962-84DE7E8476DE}"/>
              </a:ext>
            </a:extLst>
          </p:cNvPr>
          <p:cNvCxnSpPr>
            <a:cxnSpLocks/>
          </p:cNvCxnSpPr>
          <p:nvPr/>
        </p:nvCxnSpPr>
        <p:spPr>
          <a:xfrm>
            <a:off x="5820023" y="5712215"/>
            <a:ext cx="885825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20A19F-F683-103F-D1BC-E05F493AAFE5}"/>
              </a:ext>
            </a:extLst>
          </p:cNvPr>
          <p:cNvSpPr txBox="1"/>
          <p:nvPr/>
        </p:nvSpPr>
        <p:spPr>
          <a:xfrm>
            <a:off x="5954713" y="5723097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B5F04-CECB-894F-A4DE-838BC273E2F2}"/>
              </a:ext>
            </a:extLst>
          </p:cNvPr>
          <p:cNvSpPr txBox="1"/>
          <p:nvPr/>
        </p:nvSpPr>
        <p:spPr>
          <a:xfrm>
            <a:off x="946972" y="957526"/>
            <a:ext cx="562846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Be Aware in Binary</a:t>
            </a:r>
          </a:p>
          <a:p>
            <a:r>
              <a:rPr lang="en-US" sz="2400" dirty="0">
                <a:solidFill>
                  <a:schemeClr val="tx2"/>
                </a:solidFill>
              </a:rPr>
              <a:t>1 - 1 = 0                    base 10: (1 - 1 = 0)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10 - 1  = 1                base10: (2 – 1 =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C1482-0D3C-BD6E-8E9A-443DE98B50B6}"/>
              </a:ext>
            </a:extLst>
          </p:cNvPr>
          <p:cNvSpPr txBox="1"/>
          <p:nvPr/>
        </p:nvSpPr>
        <p:spPr>
          <a:xfrm>
            <a:off x="5038048" y="5802420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90683-3F32-F663-6EED-B556A9056099}"/>
              </a:ext>
            </a:extLst>
          </p:cNvPr>
          <p:cNvCxnSpPr>
            <a:cxnSpLocks/>
          </p:cNvCxnSpPr>
          <p:nvPr/>
        </p:nvCxnSpPr>
        <p:spPr>
          <a:xfrm flipV="1">
            <a:off x="4931738" y="5899494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5A3074-75CB-F25F-4658-01CE0EA9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35" y="995960"/>
            <a:ext cx="5209743" cy="5332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7A514F-A769-0DF2-B49D-B58DE77CFCE1}"/>
              </a:ext>
            </a:extLst>
          </p:cNvPr>
          <p:cNvSpPr txBox="1"/>
          <p:nvPr/>
        </p:nvSpPr>
        <p:spPr>
          <a:xfrm>
            <a:off x="5601700" y="5538431"/>
            <a:ext cx="4411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28DF8-0316-B8A5-14CA-36D5F9657496}"/>
              </a:ext>
            </a:extLst>
          </p:cNvPr>
          <p:cNvSpPr txBox="1"/>
          <p:nvPr/>
        </p:nvSpPr>
        <p:spPr>
          <a:xfrm>
            <a:off x="1562696" y="3716050"/>
            <a:ext cx="492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7BA88-D092-77A0-09B1-51731A3127D6}"/>
              </a:ext>
            </a:extLst>
          </p:cNvPr>
          <p:cNvGrpSpPr/>
          <p:nvPr/>
        </p:nvGrpSpPr>
        <p:grpSpPr>
          <a:xfrm>
            <a:off x="2543117" y="3619940"/>
            <a:ext cx="553357" cy="969928"/>
            <a:chOff x="2497025" y="3609439"/>
            <a:chExt cx="553357" cy="96992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DCFCF-B798-2943-5D20-02D2E3940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7545" y="4101166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636D1-27B7-5FB7-6ED2-E436BAB6625D}"/>
                </a:ext>
              </a:extLst>
            </p:cNvPr>
            <p:cNvSpPr txBox="1"/>
            <p:nvPr/>
          </p:nvSpPr>
          <p:spPr>
            <a:xfrm>
              <a:off x="2497025" y="3609439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2C4159-16B7-24D1-A507-59227A4FC0B1}"/>
              </a:ext>
            </a:extLst>
          </p:cNvPr>
          <p:cNvGrpSpPr/>
          <p:nvPr/>
        </p:nvGrpSpPr>
        <p:grpSpPr>
          <a:xfrm>
            <a:off x="1862715" y="3603724"/>
            <a:ext cx="616261" cy="1083656"/>
            <a:chOff x="1862715" y="3603724"/>
            <a:chExt cx="616261" cy="108365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199CF2F-07D3-77FE-B425-C36359C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715" y="4209179"/>
              <a:ext cx="412837" cy="478201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E00FE-82A0-2082-EFBC-D4F3D8DF01EF}"/>
                </a:ext>
              </a:extLst>
            </p:cNvPr>
            <p:cNvSpPr txBox="1"/>
            <p:nvPr/>
          </p:nvSpPr>
          <p:spPr>
            <a:xfrm>
              <a:off x="1925619" y="3603724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A6955-C2FD-CD65-5C5F-958276EF6F00}"/>
              </a:ext>
            </a:extLst>
          </p:cNvPr>
          <p:cNvCxnSpPr>
            <a:cxnSpLocks/>
          </p:cNvCxnSpPr>
          <p:nvPr/>
        </p:nvCxnSpPr>
        <p:spPr>
          <a:xfrm flipV="1">
            <a:off x="1530475" y="3806311"/>
            <a:ext cx="412837" cy="4782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D004C2-3589-691F-9C28-ED1442BE712B}"/>
              </a:ext>
            </a:extLst>
          </p:cNvPr>
          <p:cNvSpPr txBox="1"/>
          <p:nvPr/>
        </p:nvSpPr>
        <p:spPr>
          <a:xfrm>
            <a:off x="2301417" y="359973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48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3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35" grpId="0"/>
      <p:bldP spid="8" grpId="0"/>
      <p:bldP spid="24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840AB8-0E65-6B40-94B8-765090E4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30" y="193018"/>
            <a:ext cx="12080170" cy="71529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Overflow: Going Past the Boundary Between </a:t>
            </a:r>
            <a:r>
              <a:rPr lang="en-US" dirty="0" err="1">
                <a:solidFill>
                  <a:srgbClr val="0070C0"/>
                </a:solidFill>
              </a:rPr>
              <a:t>umax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umin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52E31E-92D9-CF4C-91F0-40E15326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000" y="1323220"/>
            <a:ext cx="5400000" cy="54065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25C3F-7F9A-7A49-8873-85A0464D5EF8}"/>
              </a:ext>
            </a:extLst>
          </p:cNvPr>
          <p:cNvSpPr/>
          <p:nvPr/>
        </p:nvSpPr>
        <p:spPr>
          <a:xfrm>
            <a:off x="2155500" y="3640868"/>
            <a:ext cx="2322899" cy="780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B8126B-330A-DD4C-9D22-2E6EA6E4D736}"/>
              </a:ext>
            </a:extLst>
          </p:cNvPr>
          <p:cNvGrpSpPr/>
          <p:nvPr/>
        </p:nvGrpSpPr>
        <p:grpSpPr>
          <a:xfrm>
            <a:off x="2286000" y="1112722"/>
            <a:ext cx="2019300" cy="646331"/>
            <a:chOff x="3294000" y="1186219"/>
            <a:chExt cx="1660201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B8963E-BDDB-424F-825A-CD482AE269FF}"/>
                </a:ext>
              </a:extLst>
            </p:cNvPr>
            <p:cNvSpPr txBox="1"/>
            <p:nvPr/>
          </p:nvSpPr>
          <p:spPr>
            <a:xfrm>
              <a:off x="4268401" y="1186219"/>
              <a:ext cx="685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umin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FC2C5C-9E4D-0144-8273-3BF5EAD56D6D}"/>
                </a:ext>
              </a:extLst>
            </p:cNvPr>
            <p:cNvSpPr txBox="1"/>
            <p:nvPr/>
          </p:nvSpPr>
          <p:spPr>
            <a:xfrm>
              <a:off x="3294000" y="1186219"/>
              <a:ext cx="898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 err="1">
                  <a:solidFill>
                    <a:srgbClr val="FF0000"/>
                  </a:solidFill>
                </a:rPr>
                <a:t>umax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DF5C8-C03E-2F4A-BCC7-2A8FC06EFCBB}"/>
              </a:ext>
            </a:extLst>
          </p:cNvPr>
          <p:cNvGrpSpPr/>
          <p:nvPr/>
        </p:nvGrpSpPr>
        <p:grpSpPr>
          <a:xfrm>
            <a:off x="3204900" y="1112722"/>
            <a:ext cx="8836513" cy="1569660"/>
            <a:chOff x="4289101" y="1118791"/>
            <a:chExt cx="8836513" cy="15696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22C2D-55C9-3447-BEAF-CBB078F7569F}"/>
                </a:ext>
              </a:extLst>
            </p:cNvPr>
            <p:cNvSpPr txBox="1"/>
            <p:nvPr/>
          </p:nvSpPr>
          <p:spPr>
            <a:xfrm>
              <a:off x="7005302" y="1118791"/>
              <a:ext cx="612031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Overflow with unsigned numbers: </a:t>
              </a:r>
              <a:r>
                <a:rPr lang="en-US" sz="2400" dirty="0">
                  <a:solidFill>
                    <a:schemeClr val="tx2"/>
                  </a:solidFill>
                </a:rPr>
                <a:t>Occurs when an arithmetic result (from addition or subtraction for example) is </a:t>
              </a:r>
              <a:r>
                <a:rPr lang="en-US" sz="2400" dirty="0">
                  <a:solidFill>
                    <a:srgbClr val="2C895B"/>
                  </a:solidFill>
                </a:rPr>
                <a:t>is more than</a:t>
              </a:r>
              <a:r>
                <a:rPr lang="en-US" sz="2400" dirty="0">
                  <a:solidFill>
                    <a:schemeClr val="tx2"/>
                  </a:solidFill>
                </a:rPr>
                <a:t> </a:t>
              </a:r>
              <a:r>
                <a:rPr lang="en-US" sz="2400" b="1" dirty="0">
                  <a:solidFill>
                    <a:srgbClr val="FF0000"/>
                  </a:solidFill>
                </a:rPr>
                <a:t>min</a:t>
              </a:r>
              <a:r>
                <a:rPr lang="en-US" sz="2400" dirty="0">
                  <a:solidFill>
                    <a:schemeClr val="tx2"/>
                  </a:solidFill>
                </a:rPr>
                <a:t> or </a:t>
              </a:r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  <a:r>
                <a:rPr lang="en-US" sz="2400" dirty="0">
                  <a:solidFill>
                    <a:schemeClr val="tx2"/>
                  </a:solidFill>
                </a:rPr>
                <a:t> limits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CBA95B-87D9-3C46-B627-73CA8204E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9101" y="1768585"/>
              <a:ext cx="2546998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6CDC2F-05CB-5B4B-AD40-BDFE9FEC909E}"/>
              </a:ext>
            </a:extLst>
          </p:cNvPr>
          <p:cNvSpPr txBox="1"/>
          <p:nvPr/>
        </p:nvSpPr>
        <p:spPr>
          <a:xfrm>
            <a:off x="2213288" y="3706772"/>
            <a:ext cx="220732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Example shown is for a 4-bit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43D55-4044-4E48-AABE-C408773228B9}"/>
              </a:ext>
            </a:extLst>
          </p:cNvPr>
          <p:cNvSpPr txBox="1"/>
          <p:nvPr/>
        </p:nvSpPr>
        <p:spPr>
          <a:xfrm>
            <a:off x="11872210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DB663-4A30-C38F-7076-2002A78B9D45}"/>
              </a:ext>
            </a:extLst>
          </p:cNvPr>
          <p:cNvSpPr txBox="1"/>
          <p:nvPr/>
        </p:nvSpPr>
        <p:spPr>
          <a:xfrm>
            <a:off x="6069415" y="3929767"/>
            <a:ext cx="5802795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200" b="1" dirty="0">
                <a:solidFill>
                  <a:schemeClr val="accent5"/>
                </a:solidFill>
              </a:rPr>
              <a:t>C (and Java) ignore overflow exceptions</a:t>
            </a:r>
          </a:p>
          <a:p>
            <a:pPr marL="342900" indent="-342900" algn="ctr"/>
            <a:endParaRPr lang="en-US" sz="2200" b="1" dirty="0">
              <a:solidFill>
                <a:schemeClr val="accent5"/>
              </a:solidFill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200" dirty="0"/>
              <a:t>You end up with a bad value in your program and absolutely no warning or indication… </a:t>
            </a:r>
            <a:r>
              <a:rPr lang="en-US" sz="2200" dirty="0">
                <a:solidFill>
                  <a:schemeClr val="accent5"/>
                </a:solidFill>
              </a:rPr>
              <a:t>happy debugging!….</a:t>
            </a:r>
          </a:p>
        </p:txBody>
      </p:sp>
    </p:spTree>
    <p:extLst>
      <p:ext uri="{BB962C8B-B14F-4D97-AF65-F5344CB8AC3E}">
        <p14:creationId xmlns:p14="http://schemas.microsoft.com/office/powerpoint/2010/main" val="322149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2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53024</TotalTime>
  <Words>5544</Words>
  <Application>Microsoft Office PowerPoint</Application>
  <PresentationFormat>Widescreen</PresentationFormat>
  <Paragraphs>1568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Arial Regular</vt:lpstr>
      <vt:lpstr>DejaVu Sans</vt:lpstr>
      <vt:lpstr>Helvetica Neue Regular</vt:lpstr>
      <vt:lpstr>ＭＳ Ｐゴシック</vt:lpstr>
      <vt:lpstr>Roboto Regular</vt:lpstr>
      <vt:lpstr>Arial</vt:lpstr>
      <vt:lpstr>Arial Narrow</vt:lpstr>
      <vt:lpstr>Calibri</vt:lpstr>
      <vt:lpstr>Calibri Bold Italic</vt:lpstr>
      <vt:lpstr>Cambria Math</vt:lpstr>
      <vt:lpstr>Consolas</vt:lpstr>
      <vt:lpstr>Courier New</vt:lpstr>
      <vt:lpstr>Roboto</vt:lpstr>
      <vt:lpstr>Symbol</vt:lpstr>
      <vt:lpstr>Tahoma</vt:lpstr>
      <vt:lpstr>Times</vt:lpstr>
      <vt:lpstr>Times New Roman</vt:lpstr>
      <vt:lpstr>Theme1</vt:lpstr>
      <vt:lpstr>PowerPoint Presentation</vt:lpstr>
      <vt:lpstr>Positive Number (unsigned) in 4 bits</vt:lpstr>
      <vt:lpstr>Unsigned Integers (positive numbers) with Fixed # of Bits</vt:lpstr>
      <vt:lpstr>Unsigned Binary Number: Addition in 4 bits </vt:lpstr>
      <vt:lpstr>Unsigned Binary Number: Subtraction in 4 bits </vt:lpstr>
      <vt:lpstr>Unsigned Binary Number: Addition in 4 bits – Overflow! </vt:lpstr>
      <vt:lpstr>Unsigned Binary Number: Subtraction in 4 bits – Overflow! </vt:lpstr>
      <vt:lpstr>Overflow: Going Past the Boundary Between umax and umin</vt:lpstr>
      <vt:lpstr>Problem: How to Encode Both Positive and Negative Integers</vt:lpstr>
      <vt:lpstr>Negative Integer Numbers: Sign + Magnitude Method</vt:lpstr>
      <vt:lpstr>Signed Magnitude Examples (Sign bit is always MSB) </vt:lpstr>
      <vt:lpstr>Two’s Complement: The MSB Has a Negative Weight</vt:lpstr>
      <vt:lpstr>2's Complement Signed Integer Method</vt:lpstr>
      <vt:lpstr>Summary: Min, Max Values: Unsigned and Two’s Complement</vt:lpstr>
      <vt:lpstr>Negation Of a Two’s Complement Number  (Method 1)</vt:lpstr>
      <vt:lpstr>Negation of a Two’s Complement Number (Method 2)</vt:lpstr>
      <vt:lpstr>Signed Decimal to Two's Complement Conversion</vt:lpstr>
      <vt:lpstr>Two's Complement to Signed Decimal Conversion - Positive</vt:lpstr>
      <vt:lpstr>Two's Complement to Signed Decimal Conversion - Negative</vt:lpstr>
      <vt:lpstr>Two’s Complement Addition and Subtraction</vt:lpstr>
      <vt:lpstr>Two’s Complement Positive Overflow</vt:lpstr>
      <vt:lpstr>Two’s Complement Negative Overflow</vt:lpstr>
      <vt:lpstr>Summary: When Does Overflow Occur</vt:lpstr>
      <vt:lpstr>Sign Extension in C: Type casts</vt:lpstr>
      <vt:lpstr>Sign Extension (how type promotion works)</vt:lpstr>
      <vt:lpstr>Example: Two’s Complement Sign or bit Extension - 1</vt:lpstr>
      <vt:lpstr>Example: Two’s Complement Sign or bit Extension -2</vt:lpstr>
      <vt:lpstr>Sign Extension Under Different representations</vt:lpstr>
      <vt:lpstr>Memory Size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Do we want to do floating point?</vt:lpstr>
      <vt:lpstr>Scientific Notation Binary</vt:lpstr>
      <vt:lpstr>Floating Point Representation</vt:lpstr>
      <vt:lpstr>PowerPoint Presentation</vt:lpstr>
      <vt:lpstr>Normalized Scientific Notation</vt:lpstr>
      <vt:lpstr>Encoding Fractions Observations</vt:lpstr>
      <vt:lpstr>Floating Point Numbers: Implementation Approach</vt:lpstr>
      <vt:lpstr>Excess Bias Encoding (As used in floating point numbers)</vt:lpstr>
      <vt:lpstr>Floating Point Number in a Byte (Not A Real Format)</vt:lpstr>
      <vt:lpstr>Scientific Notation Decimal</vt:lpstr>
      <vt:lpstr>Floating Point Number in a Byte (Not A Real Format)</vt:lpstr>
      <vt:lpstr>Floating Point Number (8-bits) Number Range: 2-3  to 24 </vt:lpstr>
      <vt:lpstr>Decimal to Float</vt:lpstr>
      <vt:lpstr>Float to Decimal</vt:lpstr>
      <vt:lpstr>IEEE “754” Floating Point Double and Single Precision</vt:lpstr>
      <vt:lpstr>Convert 2.5 to IEEE754 format</vt:lpstr>
      <vt:lpstr>What is the equivalent of 0xC1590000</vt:lpstr>
      <vt:lpstr>Extra slides</vt:lpstr>
      <vt:lpstr>Another Way to Look at 2's Complement Encoding</vt:lpstr>
      <vt:lpstr>Decimal to IEEE Single Precision Float</vt:lpstr>
      <vt:lpstr>IEEE Single Precision Float to Decimal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</dc:description>
  <cp:lastModifiedBy>paul cao</cp:lastModifiedBy>
  <cp:revision>2526</cp:revision>
  <cp:lastPrinted>2020-10-04T00:47:01Z</cp:lastPrinted>
  <dcterms:created xsi:type="dcterms:W3CDTF">2018-10-05T16:35:28Z</dcterms:created>
  <dcterms:modified xsi:type="dcterms:W3CDTF">2024-06-05T14:57:22Z</dcterms:modified>
  <cp:category/>
</cp:coreProperties>
</file>